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1" r:id="rId5"/>
    <p:sldId id="265" r:id="rId6"/>
    <p:sldId id="262" r:id="rId7"/>
    <p:sldId id="268" r:id="rId8"/>
    <p:sldId id="264" r:id="rId9"/>
    <p:sldId id="269" r:id="rId10"/>
    <p:sldId id="26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 snapToGrid="0">
      <p:cViewPr>
        <p:scale>
          <a:sx n="80" d="100"/>
          <a:sy n="80" d="100"/>
        </p:scale>
        <p:origin x="-85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CE9C-D6E3-4F9B-A92D-8DB3B3AA78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EA6F-758B-4575-AAFD-084B2631FD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749B-C040-4681-9052-93F9EA82C1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94A1-CAAD-465F-B36A-E8A9AD30F2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31ED-0177-4E75-B730-77F8CA735F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0377-A659-40B3-A20E-FC83855367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089A-13E4-48C7-90AF-AEFEDBAB11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C43A-588E-4DC2-8187-4F0E7B8C98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20F4-9CCF-45DF-A41F-2DEFA53D4F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22883-E072-4D01-BC77-26F2818C73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F54B-E4FF-427B-9782-B81EE8E90B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2127D1-0DFA-431B-9242-9966764324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n.pejchal@plzensky-kraj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camelnet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8496300" cy="4943475"/>
          </a:xfrm>
        </p:spPr>
        <p:txBody>
          <a:bodyPr rIns="132080"/>
          <a:lstStyle/>
          <a:p>
            <a:pPr eaLnBrk="1" hangingPunct="1"/>
            <a: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  <a:t>současný stav a další rozvoj</a:t>
            </a:r>
            <a:br>
              <a:rPr lang="cs-CZ" altLang="cs-CZ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36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altLang="cs-CZ" sz="36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cs-CZ" altLang="cs-CZ" sz="3600" b="1" dirty="0" smtClean="0"/>
              <a:t>Jan Pejchal </a:t>
            </a:r>
            <a:br>
              <a:rPr lang="cs-CZ" altLang="cs-CZ" sz="3600" b="1" dirty="0" smtClean="0"/>
            </a:br>
            <a:r>
              <a:rPr lang="cs-CZ" altLang="cs-CZ" sz="2800" i="1" dirty="0" smtClean="0"/>
              <a:t>Plzeňský kraj</a:t>
            </a:r>
            <a:endParaRPr lang="en-US" altLang="cs-CZ" sz="2800" i="1" dirty="0" smtClean="0">
              <a:sym typeface="Calibri" pitchFamily="34" charset="0"/>
            </a:endParaRPr>
          </a:p>
        </p:txBody>
      </p:sp>
      <p:pic>
        <p:nvPicPr>
          <p:cNvPr id="2052" name="Picture 9" descr="http://portal.plzensky-kraj.cz/file.asp?name=10051291101031549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175" y="1196975"/>
            <a:ext cx="2279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dirty="0">
              <a:solidFill>
                <a:srgbClr val="0E1C77"/>
              </a:solidFill>
            </a:endParaRPr>
          </a:p>
          <a:p>
            <a:pPr marL="0" lvl="1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1800" dirty="0">
                <a:solidFill>
                  <a:srgbClr val="0E1C77"/>
                </a:solidFill>
              </a:rPr>
              <a:t>		</a:t>
            </a:r>
            <a:endParaRPr lang="cs-CZ" sz="2400" dirty="0">
              <a:solidFill>
                <a:srgbClr val="516A77"/>
              </a:solidFill>
            </a:endParaRP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2400" dirty="0">
                <a:solidFill>
                  <a:srgbClr val="516A77"/>
                </a:solidFill>
              </a:rPr>
              <a:t>Děkuji za pozornost</a:t>
            </a: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en-US" sz="2400" dirty="0" smtClean="0">
              <a:solidFill>
                <a:srgbClr val="516A77"/>
              </a:solidFill>
            </a:endParaRP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en-US" sz="2400" dirty="0">
              <a:solidFill>
                <a:srgbClr val="516A77"/>
              </a:solidFill>
            </a:endParaRP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en-US" sz="2400" dirty="0" smtClean="0">
              <a:solidFill>
                <a:srgbClr val="516A77"/>
              </a:solidFill>
            </a:endParaRP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en-US" sz="2400" dirty="0">
              <a:solidFill>
                <a:srgbClr val="516A77"/>
              </a:solidFill>
            </a:endParaRPr>
          </a:p>
          <a:p>
            <a:pPr algn="ct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2400" dirty="0">
              <a:solidFill>
                <a:srgbClr val="516A77"/>
              </a:solidFill>
            </a:endParaRPr>
          </a:p>
          <a:p>
            <a:pPr lvl="1" algn="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1800" dirty="0" smtClean="0">
                <a:solidFill>
                  <a:srgbClr val="516A77"/>
                </a:solidFill>
              </a:rPr>
              <a:t>Jan Pejchal</a:t>
            </a:r>
            <a:endParaRPr lang="cs-CZ" sz="1800" dirty="0">
              <a:solidFill>
                <a:srgbClr val="516A77"/>
              </a:solidFill>
            </a:endParaRPr>
          </a:p>
          <a:p>
            <a:pPr lvl="1" algn="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en-US" sz="1800" dirty="0" smtClean="0">
                <a:solidFill>
                  <a:srgbClr val="516A77"/>
                </a:solidFill>
                <a:hlinkClick r:id="rId3"/>
              </a:rPr>
              <a:t>j</a:t>
            </a:r>
            <a:r>
              <a:rPr lang="cs-CZ" sz="1800" dirty="0" err="1" smtClean="0">
                <a:solidFill>
                  <a:srgbClr val="516A77"/>
                </a:solidFill>
                <a:hlinkClick r:id="rId3"/>
              </a:rPr>
              <a:t>an.pejchal</a:t>
            </a:r>
            <a:r>
              <a:rPr lang="en-US" sz="1800" dirty="0" smtClean="0">
                <a:solidFill>
                  <a:srgbClr val="516A77"/>
                </a:solidFill>
                <a:hlinkClick r:id="rId3"/>
              </a:rPr>
              <a:t>@</a:t>
            </a:r>
            <a:r>
              <a:rPr lang="cs-CZ" sz="1800" dirty="0" smtClean="0">
                <a:solidFill>
                  <a:srgbClr val="516A77"/>
                </a:solidFill>
                <a:hlinkClick r:id="rId3"/>
              </a:rPr>
              <a:t>plzensky-kraj.cz</a:t>
            </a:r>
            <a:endParaRPr lang="en-US" sz="1800" dirty="0" smtClean="0">
              <a:solidFill>
                <a:srgbClr val="516A77"/>
              </a:solidFill>
            </a:endParaRPr>
          </a:p>
          <a:p>
            <a:pPr lvl="1" algn="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en-US" sz="1800" dirty="0" smtClean="0">
                <a:solidFill>
                  <a:srgbClr val="516A77"/>
                </a:solidFill>
                <a:hlinkClick r:id="rId4"/>
              </a:rPr>
              <a:t>www.camelnet.cz</a:t>
            </a:r>
            <a:endParaRPr lang="en-US" sz="1800" dirty="0" smtClean="0">
              <a:solidFill>
                <a:srgbClr val="516A77"/>
              </a:solidFill>
            </a:endParaRPr>
          </a:p>
          <a:p>
            <a:pPr lvl="1" algn="r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dirty="0">
              <a:solidFill>
                <a:srgbClr val="516A77"/>
              </a:solidFill>
            </a:endParaRPr>
          </a:p>
        </p:txBody>
      </p:sp>
      <p:pic>
        <p:nvPicPr>
          <p:cNvPr id="4" name="Picture 9" descr="http://portal.plzensky-kraj.cz/file.asp?name=10051291101031549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6038" y="2538887"/>
            <a:ext cx="2279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Plzeňský kraj</a:t>
            </a:r>
            <a:endParaRPr lang="cs-CZ" sz="200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Třetí největší rozlohou – 7561 km2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Devátý počtem obyvatel - 571709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Druhý nejnižší hustotou zalidnění – 76/km2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501 obcí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35 obcí s pověřeným obecním úřadem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15 ORP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>
              <a:solidFill>
                <a:srgbClr val="516A77"/>
              </a:solidFill>
            </a:endParaRPr>
          </a:p>
        </p:txBody>
      </p:sp>
      <p:pic>
        <p:nvPicPr>
          <p:cNvPr id="4" name="Picture 2" descr="http://upload.wikimedia.org/wikipedia/commons/9/9f/2004_Plzensky_kra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33" y="3773353"/>
            <a:ext cx="5200617" cy="29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516A77"/>
                </a:solidFill>
              </a:rPr>
              <a:t>Co je </a:t>
            </a:r>
            <a:r>
              <a:rPr lang="cs-CZ" sz="2000" dirty="0" err="1">
                <a:solidFill>
                  <a:srgbClr val="516A77"/>
                </a:solidFill>
              </a:rPr>
              <a:t>CamelNET</a:t>
            </a:r>
            <a:r>
              <a:rPr lang="cs-CZ" sz="2000" dirty="0">
                <a:solidFill>
                  <a:srgbClr val="516A77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regionální komunikační infrastruktura Plzeňského kraje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optická datová síť s kabely uloženými v zemi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počátek přípravy výstavby v roce 2009 (analýza pokrytí PK</a:t>
            </a:r>
            <a:r>
              <a:rPr lang="cs-CZ" sz="1800" b="0" dirty="0" smtClean="0">
                <a:solidFill>
                  <a:srgbClr val="516A77"/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IP MPLS síť (Cisco, </a:t>
            </a:r>
            <a:r>
              <a:rPr lang="cs-CZ" sz="1800" b="0" dirty="0" err="1" smtClean="0">
                <a:solidFill>
                  <a:srgbClr val="516A77"/>
                </a:solidFill>
              </a:rPr>
              <a:t>Mikrotik</a:t>
            </a:r>
            <a:r>
              <a:rPr lang="cs-CZ" sz="1800" b="0" dirty="0" smtClean="0">
                <a:solidFill>
                  <a:srgbClr val="516A77"/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516A77"/>
                </a:solidFill>
              </a:rPr>
              <a:t>Zdroje financování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prostředky EU – IOP výzva 08 			 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přímé investice Plzeňského kraje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dotační titul pro výstavbu metropolitních sítí přináší i prostředky měst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projekt </a:t>
            </a:r>
            <a:r>
              <a:rPr lang="cs-CZ" sz="1800" b="0" dirty="0">
                <a:solidFill>
                  <a:srgbClr val="516A77"/>
                </a:solidFill>
              </a:rPr>
              <a:t>v rámci přeshraniční spolupráce Česko-Bavorsko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>
              <a:solidFill>
                <a:srgbClr val="516A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516A77"/>
                </a:solidFill>
              </a:rPr>
              <a:t>Cíle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zvýšit dostupnost kritické infrastruktury pro potřeby Integrovaného záchranného systému a krizového řízení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vytvořit páteřní komunikační infrastrukturu která bude využívána krajem, obcemi i zřizovanými organizacemi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podpořit služby </a:t>
            </a:r>
            <a:r>
              <a:rPr lang="cs-CZ" sz="1800" b="0" dirty="0" err="1">
                <a:solidFill>
                  <a:srgbClr val="516A77"/>
                </a:solidFill>
              </a:rPr>
              <a:t>eGovernmentu</a:t>
            </a:r>
            <a:r>
              <a:rPr lang="cs-CZ" sz="1800" b="0" dirty="0">
                <a:solidFill>
                  <a:srgbClr val="516A77"/>
                </a:solidFill>
              </a:rPr>
              <a:t> a rozvoj KIVS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>
              <a:spcBef>
                <a:spcPts val="2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516A77"/>
                </a:solidFill>
              </a:rPr>
              <a:t>Etapy rozvoje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první etapa v rámci IOP, výzva 08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napojení metropolitních sítí – dotace </a:t>
            </a:r>
            <a:r>
              <a:rPr lang="cs-CZ" sz="1800" b="0" dirty="0" smtClean="0">
                <a:solidFill>
                  <a:srgbClr val="516A77"/>
                </a:solidFill>
              </a:rPr>
              <a:t>obcí (2011 5/8,5MKč;2012 10/12,85MKč; 2013 9/2,94MKč; 2014 4MKč - opakuje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přímé investice Plzeňského </a:t>
            </a:r>
            <a:r>
              <a:rPr lang="cs-CZ" sz="1800" b="0" dirty="0" smtClean="0">
                <a:solidFill>
                  <a:srgbClr val="516A77"/>
                </a:solidFill>
              </a:rPr>
              <a:t>kraje</a:t>
            </a:r>
            <a:endParaRPr lang="cs-CZ" sz="1800" b="0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Další projekty - </a:t>
            </a:r>
            <a:r>
              <a:rPr lang="cs-CZ" sz="1800" b="0" dirty="0">
                <a:solidFill>
                  <a:srgbClr val="516A77"/>
                </a:solidFill>
              </a:rPr>
              <a:t>projekt „Klidné příhraničí“ </a:t>
            </a: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>
              <a:solidFill>
                <a:srgbClr val="516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  <p:pic>
        <p:nvPicPr>
          <p:cNvPr id="9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088" y="1628775"/>
            <a:ext cx="34575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516A77"/>
                </a:solidFill>
              </a:rPr>
              <a:t>Klidné příhraničí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>
                <a:solidFill>
                  <a:srgbClr val="516A77"/>
                </a:solidFill>
              </a:rPr>
              <a:t>přeshraniční spolupráce Česko-Bavorsko, Cíl 3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cca </a:t>
            </a:r>
            <a:r>
              <a:rPr lang="cs-CZ" altLang="cs-CZ" b="1" dirty="0">
                <a:solidFill>
                  <a:srgbClr val="516A77"/>
                </a:solidFill>
              </a:rPr>
              <a:t>20 mil Kč do vláken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připojení nových lokalit 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přenos </a:t>
            </a:r>
            <a:r>
              <a:rPr lang="cs-CZ" altLang="cs-CZ" b="1" dirty="0">
                <a:solidFill>
                  <a:srgbClr val="516A77"/>
                </a:solidFill>
              </a:rPr>
              <a:t>dat z dopravně-bezpečnostních zařízení </a:t>
            </a:r>
            <a:r>
              <a:rPr lang="cs-CZ" altLang="cs-CZ" b="1" dirty="0" smtClean="0">
                <a:solidFill>
                  <a:srgbClr val="516A77"/>
                </a:solidFill>
              </a:rPr>
              <a:t>135 (kamery, rychlost, SPZ, zatížení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Zvýšení bezpečnosti a plynulosti silničního provozu, prevence, IZS,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atd</a:t>
            </a:r>
            <a:endParaRPr lang="cs-CZ" altLang="cs-CZ" b="1" dirty="0" smtClean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Spolupráce PČR (vítaná)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Vyhlášena VZ </a:t>
            </a:r>
            <a:endParaRPr lang="cs-CZ" altLang="cs-CZ" b="1" dirty="0">
              <a:solidFill>
                <a:srgbClr val="516A77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260475"/>
            <a:ext cx="3781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  <p:pic>
        <p:nvPicPr>
          <p:cNvPr id="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8" y="1628775"/>
            <a:ext cx="3600450" cy="49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</a:pPr>
            <a:r>
              <a:rPr lang="cs-CZ" altLang="cs-CZ" sz="2800" b="1" dirty="0" smtClean="0">
                <a:solidFill>
                  <a:srgbClr val="516A77"/>
                </a:solidFill>
              </a:rPr>
              <a:t>Stav 2014</a:t>
            </a:r>
            <a:endParaRPr lang="cs-CZ" altLang="cs-CZ" sz="2800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Finance - Cíl 3, PK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Nýrsko, Kdyně, Sedlec, Planá, Bor, Žel. Ruda, Bělá nad Radbuzou, …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ZZS </a:t>
            </a:r>
            <a:r>
              <a:rPr lang="cs-CZ" altLang="cs-CZ" b="1" dirty="0">
                <a:solidFill>
                  <a:srgbClr val="516A77"/>
                </a:solidFill>
              </a:rPr>
              <a:t>a </a:t>
            </a:r>
            <a:r>
              <a:rPr lang="cs-CZ" altLang="cs-CZ" b="1" dirty="0" smtClean="0">
                <a:solidFill>
                  <a:srgbClr val="516A77"/>
                </a:solidFill>
              </a:rPr>
              <a:t>HZS, SUS, zdravotnictví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>
                <a:solidFill>
                  <a:srgbClr val="516A77"/>
                </a:solidFill>
              </a:rPr>
              <a:t>již zbývají převážně oblasti, kde bude nutno budovat novou </a:t>
            </a:r>
            <a:r>
              <a:rPr lang="cs-CZ" altLang="cs-CZ" b="1" dirty="0" smtClean="0">
                <a:solidFill>
                  <a:srgbClr val="516A77"/>
                </a:solidFill>
              </a:rPr>
              <a:t>infrastrukturu, tedy budujeme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>
                <a:solidFill>
                  <a:srgbClr val="516A77"/>
                </a:solidFill>
              </a:rPr>
              <a:t>větší důraz </a:t>
            </a:r>
            <a:r>
              <a:rPr lang="cs-CZ" altLang="cs-CZ" b="1" dirty="0" smtClean="0">
                <a:solidFill>
                  <a:srgbClr val="516A77"/>
                </a:solidFill>
              </a:rPr>
              <a:t>kladen </a:t>
            </a:r>
            <a:r>
              <a:rPr lang="cs-CZ" altLang="cs-CZ" b="1" dirty="0">
                <a:solidFill>
                  <a:srgbClr val="516A77"/>
                </a:solidFill>
              </a:rPr>
              <a:t>na poskytování služeb (</a:t>
            </a:r>
            <a:r>
              <a:rPr lang="cs-CZ" altLang="cs-CZ" b="1" dirty="0" smtClean="0">
                <a:solidFill>
                  <a:srgbClr val="516A77"/>
                </a:solidFill>
              </a:rPr>
              <a:t>TCK)</a:t>
            </a:r>
          </a:p>
        </p:txBody>
      </p:sp>
      <p:pic>
        <p:nvPicPr>
          <p:cNvPr id="9" name="Picture 2" descr="C:\Users\Hona\AppData\Local\Temp\CamelNET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13" y="918087"/>
            <a:ext cx="4098945" cy="57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0213" y="1628775"/>
            <a:ext cx="3816350" cy="49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</a:pPr>
            <a:r>
              <a:rPr lang="cs-CZ" altLang="cs-CZ" sz="2800" b="1" dirty="0" smtClean="0">
                <a:solidFill>
                  <a:srgbClr val="516A77"/>
                </a:solidFill>
              </a:rPr>
              <a:t>Stav 2014</a:t>
            </a:r>
            <a:endParaRPr lang="cs-CZ" altLang="cs-CZ" sz="2800" b="1" dirty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Virtuální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serverovny</a:t>
            </a:r>
            <a:r>
              <a:rPr lang="cs-CZ" altLang="cs-CZ" b="1" dirty="0" smtClean="0">
                <a:solidFill>
                  <a:srgbClr val="516A77"/>
                </a:solidFill>
              </a:rPr>
              <a:t> I.-III.</a:t>
            </a:r>
          </a:p>
          <a:p>
            <a:pPr lvl="2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I. Virtuální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serverovna</a:t>
            </a:r>
            <a:r>
              <a:rPr lang="cs-CZ" altLang="cs-CZ" b="1" dirty="0" smtClean="0">
                <a:solidFill>
                  <a:srgbClr val="516A77"/>
                </a:solidFill>
              </a:rPr>
              <a:t>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disaster</a:t>
            </a:r>
            <a:endParaRPr lang="cs-CZ" altLang="cs-CZ" b="1" dirty="0" smtClean="0">
              <a:solidFill>
                <a:srgbClr val="516A77"/>
              </a:solidFill>
            </a:endParaRPr>
          </a:p>
          <a:p>
            <a:pPr lvl="3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Virtuální server, licence bez CAL, CA, úložiště, </a:t>
            </a:r>
            <a:r>
              <a:rPr lang="cs-CZ" altLang="cs-CZ" sz="1000" b="1" dirty="0" err="1" smtClean="0">
                <a:solidFill>
                  <a:srgbClr val="516A77"/>
                </a:solidFill>
              </a:rPr>
              <a:t>backup</a:t>
            </a:r>
            <a:r>
              <a:rPr lang="cs-CZ" altLang="cs-CZ" sz="1000" b="1" dirty="0" smtClean="0">
                <a:solidFill>
                  <a:srgbClr val="516A77"/>
                </a:solidFill>
              </a:rPr>
              <a:t>, VPN, služby CMS</a:t>
            </a:r>
            <a:endParaRPr lang="cs-CZ" altLang="cs-CZ" sz="1000" b="1" dirty="0">
              <a:solidFill>
                <a:srgbClr val="516A77"/>
              </a:solidFill>
            </a:endParaRPr>
          </a:p>
          <a:p>
            <a:pPr lvl="2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II. Virtuální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serverovna</a:t>
            </a:r>
            <a:endParaRPr lang="cs-CZ" altLang="cs-CZ" b="1" dirty="0" smtClean="0">
              <a:solidFill>
                <a:srgbClr val="516A77"/>
              </a:solidFill>
            </a:endParaRPr>
          </a:p>
          <a:p>
            <a:pPr lvl="3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Přidělení výkonu, plná autonomie správce</a:t>
            </a:r>
            <a:endParaRPr lang="cs-CZ" altLang="cs-CZ" sz="1000" b="1" dirty="0">
              <a:solidFill>
                <a:srgbClr val="516A77"/>
              </a:solidFill>
            </a:endParaRPr>
          </a:p>
          <a:p>
            <a:pPr lvl="2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III. Virtuální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serverovna</a:t>
            </a:r>
            <a:endParaRPr lang="cs-CZ" altLang="cs-CZ" b="1" dirty="0" smtClean="0">
              <a:solidFill>
                <a:srgbClr val="516A77"/>
              </a:solidFill>
            </a:endParaRPr>
          </a:p>
          <a:p>
            <a:pPr lvl="3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Mobilní kancelář pro malé obce a ZZO (</a:t>
            </a:r>
            <a:r>
              <a:rPr lang="cs-CZ" altLang="cs-CZ" sz="1000" b="1" dirty="0" err="1" smtClean="0">
                <a:solidFill>
                  <a:srgbClr val="516A77"/>
                </a:solidFill>
              </a:rPr>
              <a:t>terminal</a:t>
            </a:r>
            <a:r>
              <a:rPr lang="cs-CZ" altLang="cs-CZ" sz="1000" b="1" dirty="0" smtClean="0">
                <a:solidFill>
                  <a:srgbClr val="516A77"/>
                </a:solidFill>
              </a:rPr>
              <a:t> server přes VPN, mail, FS, služby CMS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Omezené kapacity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Využití TCK i </a:t>
            </a:r>
            <a:r>
              <a:rPr lang="cs-CZ" altLang="cs-CZ" b="1" dirty="0" err="1" smtClean="0">
                <a:solidFill>
                  <a:srgbClr val="516A77"/>
                </a:solidFill>
              </a:rPr>
              <a:t>disaster</a:t>
            </a:r>
            <a:r>
              <a:rPr lang="cs-CZ" altLang="cs-CZ" b="1" dirty="0" smtClean="0">
                <a:solidFill>
                  <a:srgbClr val="516A77"/>
                </a:solidFill>
              </a:rPr>
              <a:t> TCK</a:t>
            </a:r>
            <a:endParaRPr lang="cs-CZ" altLang="cs-CZ" b="1" dirty="0">
              <a:solidFill>
                <a:srgbClr val="516A77"/>
              </a:solidFill>
            </a:endParaRPr>
          </a:p>
        </p:txBody>
      </p:sp>
      <p:pic>
        <p:nvPicPr>
          <p:cNvPr id="9" name="Picture 2" descr="C:\Users\Hona\AppData\Local\Temp\CamelNET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13" y="918087"/>
            <a:ext cx="4098945" cy="57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5" y="1605025"/>
            <a:ext cx="7378761" cy="49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</a:pPr>
            <a:r>
              <a:rPr lang="cs-CZ" altLang="cs-CZ" sz="2800" b="1" dirty="0" smtClean="0">
                <a:solidFill>
                  <a:srgbClr val="516A77"/>
                </a:solidFill>
              </a:rPr>
              <a:t>LIR</a:t>
            </a:r>
          </a:p>
          <a:p>
            <a:pPr marL="0" indent="0"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</a:pPr>
            <a:r>
              <a:rPr lang="cs-CZ" b="1" dirty="0" smtClean="0">
                <a:solidFill>
                  <a:srgbClr val="516A77"/>
                </a:solidFill>
              </a:rPr>
              <a:t>Aktuálně členem</a:t>
            </a:r>
            <a:endParaRPr lang="cs-CZ" b="1" dirty="0">
              <a:solidFill>
                <a:srgbClr val="516A77"/>
              </a:solidFill>
            </a:endParaRPr>
          </a:p>
          <a:p>
            <a:pPr marL="0" indent="0"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</a:pPr>
            <a:r>
              <a:rPr lang="cs-CZ" b="1" dirty="0" err="1" smtClean="0">
                <a:solidFill>
                  <a:srgbClr val="516A77"/>
                </a:solidFill>
              </a:rPr>
              <a:t>cz.plzenskykraj</a:t>
            </a:r>
            <a:endParaRPr lang="cs-CZ" b="1" dirty="0" smtClean="0">
              <a:solidFill>
                <a:srgbClr val="516A77"/>
              </a:solidFill>
            </a:endParaRPr>
          </a:p>
          <a:p>
            <a:pPr marL="0" indent="0"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</a:pPr>
            <a:r>
              <a:rPr lang="cs-CZ" altLang="cs-CZ" b="1" dirty="0" smtClean="0">
                <a:solidFill>
                  <a:srgbClr val="516A77"/>
                </a:solidFill>
              </a:rPr>
              <a:t>PLZ-MNT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endParaRPr lang="cs-CZ" altLang="cs-CZ" b="1" dirty="0" smtClean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Přidělování adres cíleně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Odpovědnost za provoz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IPv4 /22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sz="1000" b="1" dirty="0" smtClean="0">
                <a:solidFill>
                  <a:srgbClr val="516A77"/>
                </a:solidFill>
              </a:rPr>
              <a:t>IPv6, AS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endParaRPr lang="cs-CZ" altLang="cs-CZ" b="1" dirty="0" smtClean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b="1" dirty="0" smtClean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516A77"/>
                </a:solidFill>
              </a:rPr>
              <a:t>Spolupr</a:t>
            </a:r>
            <a:r>
              <a:rPr lang="cs-CZ" b="1" dirty="0" err="1" smtClean="0">
                <a:solidFill>
                  <a:srgbClr val="516A77"/>
                </a:solidFill>
              </a:rPr>
              <a:t>ác</a:t>
            </a:r>
            <a:r>
              <a:rPr lang="en-US" b="1" dirty="0" smtClean="0">
                <a:solidFill>
                  <a:srgbClr val="516A77"/>
                </a:solidFill>
              </a:rPr>
              <a:t>e s </a:t>
            </a:r>
            <a:r>
              <a:rPr lang="en-US" b="1" dirty="0" err="1" smtClean="0">
                <a:solidFill>
                  <a:srgbClr val="516A77"/>
                </a:solidFill>
              </a:rPr>
              <a:t>akademick</a:t>
            </a:r>
            <a:r>
              <a:rPr lang="cs-CZ" b="1" dirty="0" smtClean="0">
                <a:solidFill>
                  <a:srgbClr val="516A77"/>
                </a:solidFill>
              </a:rPr>
              <a:t>ý</a:t>
            </a:r>
            <a:r>
              <a:rPr lang="en-US" b="1" dirty="0" smtClean="0">
                <a:solidFill>
                  <a:srgbClr val="516A77"/>
                </a:solidFill>
              </a:rPr>
              <a:t>m </a:t>
            </a:r>
            <a:r>
              <a:rPr lang="en-US" b="1" dirty="0" err="1" smtClean="0">
                <a:solidFill>
                  <a:srgbClr val="516A77"/>
                </a:solidFill>
              </a:rPr>
              <a:t>sektorem</a:t>
            </a:r>
            <a:r>
              <a:rPr lang="en-US" b="1" dirty="0" smtClean="0">
                <a:solidFill>
                  <a:srgbClr val="516A77"/>
                </a:solidFill>
              </a:rPr>
              <a:t> – C</a:t>
            </a:r>
            <a:r>
              <a:rPr lang="cs-CZ" b="1" dirty="0" err="1" smtClean="0">
                <a:solidFill>
                  <a:srgbClr val="516A77"/>
                </a:solidFill>
              </a:rPr>
              <a:t>esnet</a:t>
            </a:r>
            <a:endParaRPr lang="cs-CZ" b="1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Připojení regionu – napřímo (bez SITMP)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Komunikační síť </a:t>
            </a:r>
            <a:r>
              <a:rPr lang="cs-CZ" b="1" dirty="0" err="1" smtClean="0">
                <a:solidFill>
                  <a:srgbClr val="516A77"/>
                </a:solidFill>
              </a:rPr>
              <a:t>CamelNet</a:t>
            </a:r>
            <a:r>
              <a:rPr lang="cs-CZ" b="1" dirty="0" smtClean="0">
                <a:solidFill>
                  <a:srgbClr val="516A77"/>
                </a:solidFill>
              </a:rPr>
              <a:t> – splnění AUP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Vlastní AS – projekt </a:t>
            </a:r>
            <a:r>
              <a:rPr lang="cs-CZ" b="1" dirty="0" err="1" smtClean="0">
                <a:solidFill>
                  <a:srgbClr val="516A77"/>
                </a:solidFill>
              </a:rPr>
              <a:t>Fenix</a:t>
            </a:r>
            <a:endParaRPr lang="cs-CZ" b="1" dirty="0">
              <a:solidFill>
                <a:srgbClr val="516A77"/>
              </a:solidFill>
            </a:endParaRPr>
          </a:p>
          <a:p>
            <a:pPr marL="57150" indent="0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</a:pPr>
            <a:endParaRPr lang="cs-CZ" altLang="cs-CZ" b="1" dirty="0">
              <a:solidFill>
                <a:srgbClr val="516A7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2033416"/>
            <a:ext cx="5615204" cy="31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IvT 2010 Pozvánka_soubory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3" y="6237288"/>
            <a:ext cx="1189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5" y="1379400"/>
            <a:ext cx="7378761" cy="49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  <a:buClr>
                <a:srgbClr val="BE2F24"/>
              </a:buClr>
              <a:buSzPct val="120000"/>
              <a:buFont typeface="Wingdings" pitchFamily="2" charset="2"/>
              <a:buChar char="§"/>
            </a:pPr>
            <a:r>
              <a:rPr lang="cs-CZ" altLang="cs-CZ" sz="2800" b="1" dirty="0" smtClean="0">
                <a:solidFill>
                  <a:srgbClr val="516A77"/>
                </a:solidFill>
              </a:rPr>
              <a:t>Rozvoj </a:t>
            </a:r>
            <a:r>
              <a:rPr lang="cs-CZ" altLang="cs-CZ" sz="2800" b="1" dirty="0" smtClean="0">
                <a:solidFill>
                  <a:srgbClr val="516A77"/>
                </a:solidFill>
              </a:rPr>
              <a:t>Plzeňský kraj (nikoliv </a:t>
            </a:r>
            <a:r>
              <a:rPr lang="cs-CZ" altLang="cs-CZ" sz="2800" b="1" dirty="0" smtClean="0">
                <a:solidFill>
                  <a:srgbClr val="516A77"/>
                </a:solidFill>
              </a:rPr>
              <a:t>všechny projekty)</a:t>
            </a:r>
            <a:endParaRPr lang="cs-CZ" altLang="cs-CZ" sz="2800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err="1" smtClean="0">
                <a:solidFill>
                  <a:srgbClr val="516A77"/>
                </a:solidFill>
              </a:rPr>
              <a:t>CamelNet</a:t>
            </a:r>
            <a:r>
              <a:rPr lang="cs-CZ" altLang="cs-CZ" b="1" dirty="0" smtClean="0">
                <a:solidFill>
                  <a:srgbClr val="516A77"/>
                </a:solidFill>
              </a:rPr>
              <a:t> 2015 - Plasy, Blovice, Radnice, </a:t>
            </a:r>
            <a:r>
              <a:rPr lang="cs-CZ" altLang="cs-CZ" b="1" dirty="0" smtClean="0">
                <a:solidFill>
                  <a:srgbClr val="516A77"/>
                </a:solidFill>
              </a:rPr>
              <a:t>Nýřany</a:t>
            </a:r>
            <a:r>
              <a:rPr lang="cs-CZ" altLang="cs-CZ" b="1" smtClean="0">
                <a:solidFill>
                  <a:srgbClr val="516A77"/>
                </a:solidFill>
              </a:rPr>
              <a:t>, provozní řády</a:t>
            </a:r>
            <a:endParaRPr lang="cs-CZ" altLang="cs-CZ" b="1" dirty="0" smtClean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altLang="cs-CZ" b="1" dirty="0" smtClean="0">
                <a:solidFill>
                  <a:srgbClr val="516A77"/>
                </a:solidFill>
              </a:rPr>
              <a:t>Další rozvoj metropolitních sítí</a:t>
            </a:r>
            <a:endParaRPr lang="cs-CZ" alt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  <a:buFont typeface="Arial" charset="0"/>
              <a:buChar char="•"/>
            </a:pPr>
            <a:r>
              <a:rPr lang="cs-CZ" b="1" dirty="0" smtClean="0">
                <a:solidFill>
                  <a:srgbClr val="516A77"/>
                </a:solidFill>
              </a:rPr>
              <a:t>Transparentní kraj (OPLZZ)</a:t>
            </a:r>
            <a:endParaRPr 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516A77"/>
                </a:solidFill>
              </a:rPr>
              <a:t>JEIS pro ZZO - STOP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516A77"/>
                </a:solidFill>
              </a:rPr>
              <a:t>E-</a:t>
            </a:r>
            <a:r>
              <a:rPr lang="cs-CZ" b="1" dirty="0" err="1">
                <a:solidFill>
                  <a:srgbClr val="516A77"/>
                </a:solidFill>
              </a:rPr>
              <a:t>Card</a:t>
            </a:r>
            <a:r>
              <a:rPr lang="cs-CZ" b="1" dirty="0">
                <a:solidFill>
                  <a:srgbClr val="516A77"/>
                </a:solidFill>
              </a:rPr>
              <a:t> (Výzva 11/Výzva 23</a:t>
            </a:r>
            <a:r>
              <a:rPr lang="cs-CZ" b="1" dirty="0" smtClean="0">
                <a:solidFill>
                  <a:srgbClr val="516A77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Katalog služeb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Portál ZZO</a:t>
            </a:r>
            <a:endParaRPr lang="cs-CZ" b="1" dirty="0">
              <a:solidFill>
                <a:srgbClr val="516A77"/>
              </a:solidFill>
            </a:endParaRP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Bezpečnost – centrální logování (VZ v běhu)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Příprava na ITS-NGN (CMS2, krajské konektory)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err="1">
                <a:solidFill>
                  <a:srgbClr val="516A77"/>
                </a:solidFill>
              </a:rPr>
              <a:t>EduRoam</a:t>
            </a:r>
            <a:r>
              <a:rPr lang="cs-CZ" b="1" dirty="0">
                <a:solidFill>
                  <a:srgbClr val="516A77"/>
                </a:solidFill>
              </a:rPr>
              <a:t> – služba pro školy (nová služba)</a:t>
            </a:r>
          </a:p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Uvnitř </a:t>
            </a:r>
            <a:r>
              <a:rPr lang="cs-CZ" b="1" dirty="0" smtClean="0">
                <a:solidFill>
                  <a:srgbClr val="516A77"/>
                </a:solidFill>
              </a:rPr>
              <a:t>Plzně </a:t>
            </a:r>
            <a:endParaRPr lang="en-US" b="1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516A77"/>
                </a:solidFill>
              </a:rPr>
              <a:t>připojení ZZO</a:t>
            </a:r>
            <a:endParaRPr lang="en-US" b="1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516A77"/>
                </a:solidFill>
              </a:rPr>
              <a:t>xWDM</a:t>
            </a:r>
            <a:r>
              <a:rPr lang="en-US" b="1" dirty="0" smtClean="0">
                <a:solidFill>
                  <a:srgbClr val="516A77"/>
                </a:solidFill>
              </a:rPr>
              <a:t> </a:t>
            </a:r>
            <a:r>
              <a:rPr lang="en-US" b="1" dirty="0" err="1" smtClean="0">
                <a:solidFill>
                  <a:srgbClr val="516A77"/>
                </a:solidFill>
              </a:rPr>
              <a:t>Cesnet</a:t>
            </a:r>
            <a:endParaRPr lang="cs-CZ" b="1" dirty="0" smtClean="0">
              <a:solidFill>
                <a:srgbClr val="516A77"/>
              </a:solidFill>
            </a:endParaRPr>
          </a:p>
          <a:p>
            <a:pPr marL="57150" indent="0">
              <a:spcBef>
                <a:spcPct val="20000"/>
              </a:spcBef>
              <a:spcAft>
                <a:spcPts val="200"/>
              </a:spcAft>
              <a:buClr>
                <a:srgbClr val="BE2F24"/>
              </a:buClr>
              <a:buSzPct val="120000"/>
            </a:pPr>
            <a:endParaRPr lang="cs-CZ" altLang="cs-CZ" b="1" dirty="0">
              <a:solidFill>
                <a:srgbClr val="516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446</Words>
  <Application>Microsoft Office PowerPoint</Application>
  <PresentationFormat>Předvádění na obrazovce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  současný stav a další rozvoj  Jan Pejchal  Plzeňský kraj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Ondra Kolář</dc:creator>
  <cp:lastModifiedBy>Hona</cp:lastModifiedBy>
  <cp:revision>22</cp:revision>
  <dcterms:created xsi:type="dcterms:W3CDTF">2008-07-03T18:34:38Z</dcterms:created>
  <dcterms:modified xsi:type="dcterms:W3CDTF">2014-08-06T07:20:06Z</dcterms:modified>
</cp:coreProperties>
</file>