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8" r:id="rId3"/>
    <p:sldMasterId id="2147483702" r:id="rId4"/>
    <p:sldMasterId id="2147483674" r:id="rId5"/>
  </p:sldMasterIdLst>
  <p:notesMasterIdLst>
    <p:notesMasterId r:id="rId17"/>
  </p:notesMasterIdLst>
  <p:handoutMasterIdLst>
    <p:handoutMasterId r:id="rId18"/>
  </p:handoutMasterIdLst>
  <p:sldIdLst>
    <p:sldId id="257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99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8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5B0F9-DB62-4D75-8ACE-C90F34E02583}" type="datetimeFigureOut">
              <a:rPr lang="cs-CZ" smtClean="0"/>
              <a:t>28.7.2015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15796-FE50-4B0D-8A79-AB969454B2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695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C9557-48BE-4BDE-8B43-4D07217356CE}" type="datetimeFigureOut">
              <a:rPr lang="cs-CZ" smtClean="0"/>
              <a:t>28.7.2015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23574-F750-4F62-83F2-A0BDD15A70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17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3574-F750-4F62-83F2-A0BDD15A70A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51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3574-F750-4F62-83F2-A0BDD15A70A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58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3574-F750-4F62-83F2-A0BDD15A70A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51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3574-F750-4F62-83F2-A0BDD15A70A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51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3574-F750-4F62-83F2-A0BDD15A70A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519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3574-F750-4F62-83F2-A0BDD15A70A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519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3574-F750-4F62-83F2-A0BDD15A70A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519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3574-F750-4F62-83F2-A0BDD15A70A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519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23574-F750-4F62-83F2-A0BDD15A70A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51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lide 1 prezentují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5958" y="1429102"/>
            <a:ext cx="5307842" cy="3423454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6045958" y="719300"/>
            <a:ext cx="4695842" cy="511200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400"/>
            </a:lvl1pPr>
          </a:lstStyle>
          <a:p>
            <a:pPr marL="0" marR="0" lvl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Jméno 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Jinakodmazat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0740600" y="719300"/>
            <a:ext cx="612000" cy="511175"/>
          </a:xfrm>
          <a:prstGeom prst="rect">
            <a:avLst/>
          </a:prstGeom>
        </p:spPr>
        <p:txBody>
          <a:bodyPr wrap="none" anchor="t" anchorCtr="0"/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09/09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34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 bez podtitu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000" y="2854800"/>
            <a:ext cx="10512000" cy="2376000"/>
          </a:xfrm>
        </p:spPr>
        <p:txBody>
          <a:bodyPr anchor="b"/>
          <a:lstStyle>
            <a:lvl1pPr>
              <a:defRPr sz="4800">
                <a:solidFill>
                  <a:srgbClr val="4C4C4C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1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789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3713559" y="4631330"/>
            <a:ext cx="4764882" cy="216000"/>
          </a:xfrm>
          <a:prstGeom prst="rect">
            <a:avLst/>
          </a:prstGeom>
        </p:spPr>
        <p:txBody>
          <a:bodyPr tIns="0" bIns="0" anchor="b" anchorCtr="1"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3713559" y="4847330"/>
            <a:ext cx="4764882" cy="216000"/>
          </a:xfrm>
          <a:prstGeom prst="rect">
            <a:avLst/>
          </a:prstGeom>
        </p:spPr>
        <p:txBody>
          <a:bodyPr tIns="0" bIns="0" anchor="t" anchorCtr="1"/>
          <a:lstStyle>
            <a:lvl1pPr marL="0" indent="0">
              <a:buNone/>
              <a:defRPr sz="1500">
                <a:latin typeface="+mj-lt"/>
              </a:defRPr>
            </a:lvl1pPr>
          </a:lstStyle>
          <a:p>
            <a:pPr lvl="0"/>
            <a:r>
              <a:rPr lang="cs-CZ" dirty="0" smtClean="0"/>
              <a:t>funkce / divize</a:t>
            </a:r>
            <a:endParaRPr lang="cs-CZ" dirty="0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quarter" idx="12" hasCustomPrompt="1"/>
          </p:nvPr>
        </p:nvSpPr>
        <p:spPr>
          <a:xfrm>
            <a:off x="3713559" y="5207000"/>
            <a:ext cx="4764882" cy="438604"/>
          </a:xfrm>
          <a:prstGeom prst="rect">
            <a:avLst/>
          </a:prstGeom>
        </p:spPr>
        <p:txBody>
          <a:bodyPr tIns="0" bIns="0" anchor="t" anchorCtr="1"/>
          <a:lstStyle>
            <a:lvl1pPr marL="0" indent="0" algn="ctr">
              <a:spcBef>
                <a:spcPts val="0"/>
              </a:spcBef>
              <a:buNone/>
              <a:defRPr sz="1500" baseline="0">
                <a:solidFill>
                  <a:srgbClr val="4C4C4C"/>
                </a:solidFill>
                <a:latin typeface="+mj-lt"/>
              </a:defRPr>
            </a:lvl1pPr>
          </a:lstStyle>
          <a:p>
            <a:pPr lvl="0"/>
            <a:r>
              <a:rPr lang="cs-CZ" altLang="cs-CZ" sz="1500" dirty="0" smtClean="0">
                <a:solidFill>
                  <a:srgbClr val="4C4C4C"/>
                </a:solidFill>
              </a:rPr>
              <a:t>+420 724134844</a:t>
            </a:r>
          </a:p>
          <a:p>
            <a:pPr lvl="0"/>
            <a:r>
              <a:rPr lang="cs-CZ" altLang="cs-CZ" sz="1500" dirty="0" smtClean="0">
                <a:solidFill>
                  <a:srgbClr val="4C4C4C"/>
                </a:solidFill>
              </a:rPr>
              <a:t>jmeno.prijmeni@autocont.cz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quarter" idx="13" hasCustomPrompt="1"/>
          </p:nvPr>
        </p:nvSpPr>
        <p:spPr>
          <a:xfrm>
            <a:off x="3396000" y="4199330"/>
            <a:ext cx="5400000" cy="216000"/>
          </a:xfrm>
          <a:prstGeom prst="rect">
            <a:avLst/>
          </a:prstGeom>
        </p:spPr>
        <p:txBody>
          <a:bodyPr tIns="0" bIns="0" anchor="b" anchorCtr="1"/>
          <a:lstStyle>
            <a:lvl1pPr marL="0" marR="0" indent="0" algn="ct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7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 kumimoji="0" lang="cs-CZ" altLang="cs-CZ" sz="1200" b="0" i="0" u="none" strike="noStrike" kern="1200" cap="none" spc="0" normalizeH="0" baseline="0" noProof="0">
                <a:solidFill>
                  <a:srgbClr val="4C4C4C"/>
                </a:solidFill>
                <a:effectLst/>
                <a:uLnTx/>
                <a:uFillTx/>
                <a:latin typeface="+mj-lt"/>
                <a:ea typeface="SimSun"/>
              </a:defRPr>
            </a:lvl1pPr>
          </a:lstStyle>
          <a:p>
            <a:pPr marL="0" marR="0" lvl="0" indent="0" algn="ct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7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r>
              <a:rPr kumimoji="0" lang="cs-CZ" alt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Calibri"/>
                <a:ea typeface="SimSun"/>
                <a:cs typeface="+mj-cs"/>
              </a:rPr>
              <a:t>AutoCont</a:t>
            </a:r>
            <a:r>
              <a:rPr kumimoji="0" lang="cs-CZ" alt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Calibri"/>
                <a:ea typeface="SimSun"/>
                <a:cs typeface="+mj-cs"/>
              </a:rPr>
              <a:t> CZ a.s. </a:t>
            </a:r>
            <a:r>
              <a:rPr kumimoji="0" lang="cs-CZ" alt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SimSun"/>
                <a:cs typeface="+mj-cs"/>
              </a:rPr>
              <a:t>/</a:t>
            </a:r>
            <a:r>
              <a:rPr kumimoji="0" lang="cs-CZ" alt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Calibri"/>
                <a:ea typeface="SimSun"/>
                <a:cs typeface="+mj-cs"/>
              </a:rPr>
              <a:t> Hornopolní 3322/34 702 00 Ostrava </a:t>
            </a:r>
            <a:r>
              <a:rPr kumimoji="0" lang="cs-CZ" alt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SimSun"/>
                <a:cs typeface="+mj-cs"/>
              </a:rPr>
              <a:t>/</a:t>
            </a:r>
            <a:r>
              <a:rPr kumimoji="0" lang="cs-CZ" alt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Calibri"/>
                <a:ea typeface="SimSun"/>
                <a:cs typeface="+mj-cs"/>
              </a:rPr>
              <a:t> www.autocont.cz</a:t>
            </a:r>
            <a:endParaRPr kumimoji="0" lang="cs-CZ" alt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imSun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387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ajd beze jmé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9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lide 1 prezentují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5958" y="1429102"/>
            <a:ext cx="5307842" cy="34234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6045958" y="719300"/>
            <a:ext cx="4695842" cy="511200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400"/>
            </a:lvl1pPr>
          </a:lstStyle>
          <a:p>
            <a:pPr marL="0" marR="0" lvl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Jméno 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Jinakodmazat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0740600" y="719300"/>
            <a:ext cx="612000" cy="511175"/>
          </a:xfrm>
          <a:prstGeom prst="rect">
            <a:avLst/>
          </a:prstGeom>
        </p:spPr>
        <p:txBody>
          <a:bodyPr wrap="none" anchor="t" anchorCtr="0"/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09/09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656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4000" y="2772000"/>
            <a:ext cx="10512000" cy="1728000"/>
          </a:xfrm>
        </p:spPr>
        <p:txBody>
          <a:bodyPr anchor="ctr" anchorCtr="0">
            <a:normAutofit/>
          </a:bodyPr>
          <a:lstStyle>
            <a:lvl1pPr marL="0" indent="-360000" algn="l">
              <a:buClr>
                <a:srgbClr val="FF0000"/>
              </a:buClr>
              <a:buFont typeface="Calibri" panose="020F0502020204030204" pitchFamily="34" charset="0"/>
              <a:buChar char="/"/>
              <a:defRPr sz="4800">
                <a:solidFill>
                  <a:srgbClr val="4C4C4C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19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16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58407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dirty="0" smtClean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64772" y="1825625"/>
            <a:ext cx="4934991" cy="43513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521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5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lajd více prezentují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5958" y="2633132"/>
            <a:ext cx="5307842" cy="2217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cs-CZ" sz="3600">
                <a:solidFill>
                  <a:srgbClr val="4C4C4C"/>
                </a:solidFill>
              </a:defRPr>
            </a:lvl1pPr>
          </a:lstStyle>
          <a:p>
            <a:pPr lvl="0"/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7222066" y="1230475"/>
            <a:ext cx="4130533" cy="468000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400"/>
            </a:lvl1pPr>
          </a:lstStyle>
          <a:p>
            <a:pPr marL="0" marR="0" lvl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Jméno 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Jinakodmazat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0740600" y="719300"/>
            <a:ext cx="612000" cy="511175"/>
          </a:xfrm>
          <a:prstGeom prst="rect">
            <a:avLst/>
          </a:prstGeom>
        </p:spPr>
        <p:txBody>
          <a:bodyPr wrap="none" anchor="t" anchorCtr="0"/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09/09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7222066" y="1697133"/>
            <a:ext cx="4130533" cy="468000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400"/>
            </a:lvl1pPr>
          </a:lstStyle>
          <a:p>
            <a:pPr marL="0" marR="0" lvl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Jméno 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Jinakodmazat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7222065" y="2165133"/>
            <a:ext cx="4130533" cy="468000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400"/>
            </a:lvl1pPr>
          </a:lstStyle>
          <a:p>
            <a:pPr marL="0" marR="0" lvl="0" indent="0" algn="r" defTabSz="449263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Jméno 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Jinakodmazat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52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4000" y="1224000"/>
            <a:ext cx="10362800" cy="4788000"/>
          </a:xfrm>
        </p:spPr>
        <p:txBody>
          <a:bodyPr vert="horz" lIns="91440" tIns="45720" rIns="91440" bIns="45720" rtlCol="0">
            <a:normAutofit/>
          </a:bodyPr>
          <a:lstStyle>
            <a:lvl1pPr marL="288000"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5693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4000" y="1224000"/>
            <a:ext cx="6779813" cy="4788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843838" y="1044575"/>
            <a:ext cx="3382962" cy="507244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47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0562" y="1224000"/>
            <a:ext cx="6875437" cy="4788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864000" y="1044575"/>
            <a:ext cx="3397250" cy="509346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691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64000" y="1224000"/>
            <a:ext cx="5164267" cy="4788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224000"/>
            <a:ext cx="5054600" cy="47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48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3999" y="1224000"/>
            <a:ext cx="5113468" cy="82391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63999" y="2088001"/>
            <a:ext cx="5113468" cy="3924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04467" y="1224000"/>
            <a:ext cx="5122333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04467" y="2088001"/>
            <a:ext cx="5122333" cy="3924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64000" y="171450"/>
            <a:ext cx="10362800" cy="7645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37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59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000" y="2854800"/>
            <a:ext cx="10379733" cy="2376000"/>
          </a:xfrm>
        </p:spPr>
        <p:txBody>
          <a:bodyPr anchor="b"/>
          <a:lstStyle>
            <a:lvl1pPr>
              <a:defRPr sz="4800">
                <a:solidFill>
                  <a:srgbClr val="4C4C4C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4000" y="5230800"/>
            <a:ext cx="10379733" cy="75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346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w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w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w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16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45958" y="1429101"/>
            <a:ext cx="5307842" cy="34953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7" algn="l"/>
                <a:tab pos="8534400" algn="l"/>
                <a:tab pos="8983663" algn="l"/>
              </a:tabLst>
            </a:pPr>
            <a:r>
              <a:rPr lang="cs-CZ" altLang="cs-CZ" sz="3600" dirty="0" smtClean="0">
                <a:solidFill>
                  <a:srgbClr val="4C4C4C"/>
                </a:solidFill>
              </a:rPr>
              <a:t>Název </a:t>
            </a:r>
            <a:r>
              <a:rPr lang="cs-CZ" altLang="cs-CZ" sz="3600" dirty="0" err="1" smtClean="0">
                <a:solidFill>
                  <a:srgbClr val="4C4C4C"/>
                </a:solidFill>
              </a:rPr>
              <a:t>Calibri</a:t>
            </a:r>
            <a:r>
              <a:rPr lang="cs-CZ" altLang="cs-CZ" sz="3600" dirty="0" smtClean="0">
                <a:solidFill>
                  <a:srgbClr val="4C4C4C"/>
                </a:solidFill>
              </a:rPr>
              <a:t> normal36</a:t>
            </a:r>
            <a:endParaRPr lang="cs-CZ" altLang="cs-CZ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6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5" r:id="rId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84000"/>
        </a:lnSpc>
        <a:spcBef>
          <a:spcPct val="0"/>
        </a:spcBef>
        <a:buNone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7" algn="l"/>
          <a:tab pos="8534400" algn="l"/>
          <a:tab pos="8983663" algn="l"/>
        </a:tabLst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86960" cy="6846401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64000" y="171450"/>
            <a:ext cx="10362800" cy="76455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4000" y="1224000"/>
            <a:ext cx="10362800" cy="447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548533" y="753437"/>
            <a:ext cx="558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999999"/>
                </a:solidFill>
              </a:defRPr>
            </a:lvl1pPr>
          </a:lstStyle>
          <a:p>
            <a:fld id="{613C0AE0-2974-4AB1-9A55-0824A5914CD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5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0" r:id="rId2"/>
    <p:sldLayoutId id="214748370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Clr>
          <a:srgbClr val="FF0000"/>
        </a:buClr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Font typeface="Calibri" panose="020F0502020204030204" pitchFamily="34" charset="0"/>
        <a:buChar char="–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Calibri" panose="020F0502020204030204" pitchFamily="34" charset="0"/>
        <a:buChar char="–"/>
        <a:defRPr lang="cs-CZ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Calibri" panose="020F0502020204030204" pitchFamily="34" charset="0"/>
        <a:buChar char="–"/>
        <a:defRPr lang="cs-CZ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91450" indent="-17145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Calibri" panose="020F0502020204030204" pitchFamily="34" charset="0"/>
        <a:buChar char="–"/>
        <a:defRPr lang="cs-CZ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65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64000" y="2818800"/>
            <a:ext cx="10378800" cy="237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4000" y="5194800"/>
            <a:ext cx="10512000" cy="5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5816600"/>
            <a:ext cx="11730037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41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cs-CZ" sz="4800" kern="1200" dirty="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57150" indent="-285750" algn="l" defTabSz="914400" rtl="0" eaLnBrk="1" latinLnBrk="0" hangingPunct="1">
        <a:lnSpc>
          <a:spcPct val="90000"/>
        </a:lnSpc>
        <a:spcBef>
          <a:spcPts val="600"/>
        </a:spcBef>
        <a:buClr>
          <a:srgbClr val="FF0000"/>
        </a:buClr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914400" rtl="0" eaLnBrk="1" latinLnBrk="0" hangingPunct="1">
        <a:lnSpc>
          <a:spcPct val="90000"/>
        </a:lnSpc>
        <a:spcBef>
          <a:spcPts val="600"/>
        </a:spcBef>
        <a:buClrTx/>
        <a:buFont typeface="Calibri" panose="020F0502020204030204" pitchFamily="34" charset="0"/>
        <a:buChar char="–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28600" algn="l" defTabSz="914400" rtl="0" eaLnBrk="1" latinLnBrk="0" hangingPunct="1">
        <a:lnSpc>
          <a:spcPct val="90000"/>
        </a:lnSpc>
        <a:spcBef>
          <a:spcPts val="600"/>
        </a:spcBef>
        <a:buFont typeface="Calibri" panose="020F0502020204030204" pitchFamily="34" charset="0"/>
        <a:buChar char="–"/>
        <a:defRPr lang="cs-CZ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600"/>
        </a:spcBef>
        <a:buFont typeface="Calibri" panose="020F0502020204030204" pitchFamily="34" charset="0"/>
        <a:buChar char="–"/>
        <a:defRPr lang="cs-CZ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91450" indent="-171450" algn="l" defTabSz="914400" rtl="0" eaLnBrk="1" latinLnBrk="0" hangingPunct="1">
        <a:lnSpc>
          <a:spcPct val="90000"/>
        </a:lnSpc>
        <a:spcBef>
          <a:spcPts val="600"/>
        </a:spcBef>
        <a:buFont typeface="Calibri" panose="020F0502020204030204" pitchFamily="34" charset="0"/>
        <a:buChar char="–"/>
        <a:defRPr lang="cs-CZ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65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871663"/>
            <a:ext cx="27813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3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3" r:id="rId2"/>
    <p:sldLayoutId id="214748371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64000" y="144000"/>
            <a:ext cx="9935763" cy="10668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4000" y="1656000"/>
            <a:ext cx="9935763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5743575"/>
            <a:ext cx="1008062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91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8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Clr>
          <a:srgbClr val="FF0000"/>
        </a:buClr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045958" y="3241633"/>
            <a:ext cx="5307842" cy="1443282"/>
          </a:xfrm>
        </p:spPr>
        <p:txBody>
          <a:bodyPr anchor="ctr">
            <a:normAutofit fontScale="90000"/>
          </a:bodyPr>
          <a:lstStyle/>
          <a:p>
            <a:r>
              <a:rPr lang="cs-CZ" altLang="cs-CZ" dirty="0"/>
              <a:t>Mezikrajský </a:t>
            </a:r>
            <a:r>
              <a:rPr lang="cs-CZ" altLang="cs-CZ" dirty="0" err="1"/>
              <a:t>peering</a:t>
            </a:r>
            <a:r>
              <a:rPr lang="cs-CZ" altLang="cs-CZ" dirty="0"/>
              <a:t> a krajské konektory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sz="18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8442960" y="5227320"/>
            <a:ext cx="2801760" cy="751902"/>
          </a:xfrm>
        </p:spPr>
        <p:txBody>
          <a:bodyPr/>
          <a:lstStyle/>
          <a:p>
            <a:r>
              <a:rPr lang="cs-CZ" sz="1800" dirty="0" smtClean="0"/>
              <a:t>Jan Pejchal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600" dirty="0" err="1" smtClean="0">
                <a:solidFill>
                  <a:srgbClr val="4C4C4C"/>
                </a:solidFill>
              </a:rPr>
              <a:t>Cesnet</a:t>
            </a:r>
            <a:r>
              <a:rPr lang="cs-CZ" sz="1600" dirty="0" smtClean="0">
                <a:solidFill>
                  <a:srgbClr val="4C4C4C"/>
                </a:solidFill>
              </a:rPr>
              <a:t>/Plzeňský kraj</a:t>
            </a:r>
            <a:endParaRPr lang="cs-CZ" sz="1600" dirty="0" smtClean="0">
              <a:solidFill>
                <a:srgbClr val="4C4C4C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2" y="1723349"/>
            <a:ext cx="5659406" cy="4255873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0871340" y="1041428"/>
            <a:ext cx="1082040" cy="511175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cs-CZ" sz="2000" b="1" dirty="0" smtClean="0">
                <a:solidFill>
                  <a:schemeClr val="bg1">
                    <a:lumMod val="65000"/>
                  </a:schemeClr>
                </a:solidFill>
              </a:rPr>
              <a:t>29.07.2015</a:t>
            </a:r>
            <a:r>
              <a:rPr lang="cs-CZ" sz="18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cs-CZ" sz="18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cs-CZ" sz="16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455406" y="6404284"/>
            <a:ext cx="558798" cy="365125"/>
          </a:xfrm>
        </p:spPr>
        <p:txBody>
          <a:bodyPr/>
          <a:lstStyle/>
          <a:p>
            <a:fld id="{613C0AE0-2974-4AB1-9A55-0824A5914CDC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600" y="1085850"/>
            <a:ext cx="10362800" cy="764550"/>
          </a:xfrm>
        </p:spPr>
        <p:txBody>
          <a:bodyPr/>
          <a:lstStyle/>
          <a:p>
            <a:pPr algn="r"/>
            <a:r>
              <a:rPr lang="cs-CZ" sz="3200" dirty="0" smtClean="0"/>
              <a:t>CMS 2.0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850399"/>
            <a:ext cx="8064500" cy="42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20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Zpět ke krajským konektorů.</a:t>
            </a:r>
            <a:endParaRPr lang="cs-CZ" altLang="cs-CZ" sz="2000" b="1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 sz="1600" b="1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Garantovaná dostupnost služeb státu pro region 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Poskytované služby nejen pro krajský úřad, ale do celého území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Termíny  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Stavy smluv o umístění</a:t>
            </a:r>
            <a:endParaRPr lang="cs-CZ" altLang="cs-CZ" sz="1600" b="1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Katalog služeb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Napojení do CMS 2.0 v krajích pouze v KK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Migrace současných služeb „CMS 1.0“ na CMS 2.0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 sz="16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 sz="1600" b="1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Držme MV palce</a:t>
            </a:r>
            <a:endParaRPr lang="cs-CZ" altLang="cs-CZ" sz="1600" b="1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 sz="2000" b="1" dirty="0">
              <a:solidFill>
                <a:srgbClr val="516A7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045958" y="3241633"/>
            <a:ext cx="5307842" cy="1443282"/>
          </a:xfrm>
        </p:spPr>
        <p:txBody>
          <a:bodyPr anchor="ctr"/>
          <a:lstStyle/>
          <a:p>
            <a:r>
              <a:rPr lang="cs-CZ" altLang="cs-CZ" dirty="0" smtClean="0"/>
              <a:t>Děkuji za pozornost</a:t>
            </a:r>
            <a:endParaRPr lang="cs-CZ" sz="18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8442960" y="5227320"/>
            <a:ext cx="2801760" cy="751902"/>
          </a:xfrm>
        </p:spPr>
        <p:txBody>
          <a:bodyPr/>
          <a:lstStyle/>
          <a:p>
            <a:r>
              <a:rPr lang="cs-CZ" sz="1800" dirty="0" smtClean="0">
                <a:solidFill>
                  <a:srgbClr val="4C4C4C"/>
                </a:solidFill>
              </a:rPr>
              <a:t>Jan Pejchal</a:t>
            </a:r>
          </a:p>
          <a:p>
            <a:r>
              <a:rPr lang="cs-CZ" sz="1600" dirty="0" err="1" smtClean="0">
                <a:solidFill>
                  <a:srgbClr val="4C4C4C"/>
                </a:solidFill>
              </a:rPr>
              <a:t>pejchal</a:t>
            </a:r>
            <a:r>
              <a:rPr lang="en-US" sz="1600" dirty="0" smtClean="0">
                <a:solidFill>
                  <a:srgbClr val="4C4C4C"/>
                </a:solidFill>
              </a:rPr>
              <a:t>@cesnet.cz</a:t>
            </a:r>
          </a:p>
          <a:p>
            <a:r>
              <a:rPr lang="en-US" sz="1600" dirty="0">
                <a:solidFill>
                  <a:srgbClr val="4C4C4C"/>
                </a:solidFill>
              </a:rPr>
              <a:t>j</a:t>
            </a:r>
            <a:r>
              <a:rPr lang="en-US" sz="1600" dirty="0" smtClean="0">
                <a:solidFill>
                  <a:srgbClr val="4C4C4C"/>
                </a:solidFill>
              </a:rPr>
              <a:t>an.pejchal@plzensky-kraj.cz</a:t>
            </a:r>
            <a:endParaRPr lang="cs-CZ" sz="1600" dirty="0" smtClean="0">
              <a:solidFill>
                <a:srgbClr val="4C4C4C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592" y="2454608"/>
            <a:ext cx="3395968" cy="2946587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0883215" y="993934"/>
            <a:ext cx="1082040" cy="511175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cs-CZ" sz="2000" b="1" dirty="0" smtClean="0">
                <a:solidFill>
                  <a:schemeClr val="bg1">
                    <a:lumMod val="65000"/>
                  </a:schemeClr>
                </a:solidFill>
              </a:rPr>
              <a:t>29.07.2015</a:t>
            </a:r>
            <a:r>
              <a:rPr lang="cs-CZ" sz="18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cs-CZ" sz="18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cs-CZ" sz="16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455406" y="6404284"/>
            <a:ext cx="558798" cy="365125"/>
          </a:xfrm>
        </p:spPr>
        <p:txBody>
          <a:bodyPr/>
          <a:lstStyle/>
          <a:p>
            <a:fld id="{613C0AE0-2974-4AB1-9A55-0824A5914CDC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600" y="1085850"/>
            <a:ext cx="10362800" cy="764550"/>
          </a:xfrm>
        </p:spPr>
        <p:txBody>
          <a:bodyPr/>
          <a:lstStyle/>
          <a:p>
            <a:pPr algn="r"/>
            <a:r>
              <a:rPr lang="cs-CZ" sz="3200" dirty="0" smtClean="0"/>
              <a:t>Trochu technických podrobností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850399"/>
            <a:ext cx="8064500" cy="42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cs-CZ" sz="20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DWDM </a:t>
            </a:r>
            <a:r>
              <a:rPr lang="cs-CZ" altLang="cs-CZ" sz="20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v ITS NGN</a:t>
            </a:r>
            <a:endParaRPr lang="cs-CZ" altLang="cs-CZ" sz="20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516A77"/>
                </a:solidFill>
                <a:latin typeface="Arial" panose="020B0604020202020204" pitchFamily="34" charset="0"/>
              </a:rPr>
              <a:t>Dnes jediná funkční věc na ITS NGN - DWDM</a:t>
            </a:r>
          </a:p>
          <a:p>
            <a:pPr lvl="1">
              <a:buClr>
                <a:srgbClr val="BE2F24"/>
              </a:buClr>
              <a:buSzPct val="120000"/>
            </a:pPr>
            <a:r>
              <a:rPr lang="en-US" altLang="cs-CZ" sz="1800" dirty="0" err="1" smtClean="0">
                <a:solidFill>
                  <a:srgbClr val="516A77"/>
                </a:solidFill>
                <a:latin typeface="Arial" panose="020B0604020202020204" pitchFamily="34" charset="0"/>
              </a:rPr>
              <a:t>Slu</a:t>
            </a:r>
            <a:r>
              <a:rPr lang="cs-CZ" altLang="cs-CZ" sz="1800" dirty="0" smtClean="0">
                <a:solidFill>
                  <a:srgbClr val="516A77"/>
                </a:solidFill>
                <a:latin typeface="Arial" panose="020B0604020202020204" pitchFamily="34" charset="0"/>
              </a:rPr>
              <a:t>ž</a:t>
            </a:r>
            <a:r>
              <a:rPr lang="en-US" altLang="cs-CZ" sz="1800" dirty="0" err="1" smtClean="0">
                <a:solidFill>
                  <a:srgbClr val="516A77"/>
                </a:solidFill>
                <a:latin typeface="Arial" panose="020B0604020202020204" pitchFamily="34" charset="0"/>
              </a:rPr>
              <a:t>ba</a:t>
            </a:r>
            <a:r>
              <a:rPr lang="en-US" altLang="cs-CZ" sz="1800" dirty="0" smtClean="0">
                <a:solidFill>
                  <a:srgbClr val="516A77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dirty="0" smtClean="0">
                <a:solidFill>
                  <a:srgbClr val="516A77"/>
                </a:solidFill>
                <a:latin typeface="Arial" panose="020B0604020202020204" pitchFamily="34" charset="0"/>
              </a:rPr>
              <a:t>ITS NGN</a:t>
            </a:r>
          </a:p>
          <a:p>
            <a:pPr lvl="2">
              <a:buClr>
                <a:srgbClr val="BE2F24"/>
              </a:buClr>
              <a:buSzPct val="120000"/>
            </a:pPr>
            <a:r>
              <a:rPr lang="cs-CZ" altLang="cs-CZ" sz="1400" dirty="0" smtClean="0">
                <a:solidFill>
                  <a:srgbClr val="516A77"/>
                </a:solidFill>
                <a:latin typeface="Arial" panose="020B0604020202020204" pitchFamily="34" charset="0"/>
              </a:rPr>
              <a:t>MPLS síť pro HZS, PČR a ZZS</a:t>
            </a:r>
          </a:p>
          <a:p>
            <a:pPr lvl="2">
              <a:buClr>
                <a:srgbClr val="BE2F24"/>
              </a:buClr>
              <a:buSzPct val="120000"/>
            </a:pPr>
            <a:r>
              <a:rPr lang="cs-CZ" altLang="cs-CZ" sz="1400" dirty="0" smtClean="0">
                <a:solidFill>
                  <a:srgbClr val="516A77"/>
                </a:solidFill>
                <a:latin typeface="Arial" panose="020B0604020202020204" pitchFamily="34" charset="0"/>
              </a:rPr>
              <a:t>99,9 %</a:t>
            </a:r>
          </a:p>
          <a:p>
            <a:pPr lvl="2">
              <a:buClr>
                <a:srgbClr val="BE2F24"/>
              </a:buClr>
              <a:buSzPct val="120000"/>
            </a:pPr>
            <a:r>
              <a:rPr lang="cs-CZ" altLang="cs-CZ" sz="1400" dirty="0" smtClean="0">
                <a:solidFill>
                  <a:srgbClr val="516A77"/>
                </a:solidFill>
                <a:latin typeface="Arial" panose="020B0604020202020204" pitchFamily="34" charset="0"/>
              </a:rPr>
              <a:t>MPLS</a:t>
            </a:r>
          </a:p>
          <a:p>
            <a:pPr lvl="1">
              <a:buClr>
                <a:srgbClr val="BE2F24"/>
              </a:buClr>
              <a:buSzPct val="120000"/>
            </a:pPr>
            <a:r>
              <a:rPr lang="en-US" altLang="cs-CZ" sz="1800" dirty="0" err="1">
                <a:solidFill>
                  <a:srgbClr val="516A77"/>
                </a:solidFill>
                <a:latin typeface="Arial" panose="020B0604020202020204" pitchFamily="34" charset="0"/>
              </a:rPr>
              <a:t>Slu</a:t>
            </a:r>
            <a:r>
              <a:rPr lang="cs-CZ" altLang="cs-CZ" sz="1800" dirty="0">
                <a:solidFill>
                  <a:srgbClr val="516A77"/>
                </a:solidFill>
                <a:latin typeface="Arial" panose="020B0604020202020204" pitchFamily="34" charset="0"/>
              </a:rPr>
              <a:t>ž</a:t>
            </a:r>
            <a:r>
              <a:rPr lang="en-US" altLang="cs-CZ" sz="1800" dirty="0" err="1">
                <a:solidFill>
                  <a:srgbClr val="516A77"/>
                </a:solidFill>
                <a:latin typeface="Arial" panose="020B0604020202020204" pitchFamily="34" charset="0"/>
              </a:rPr>
              <a:t>ba</a:t>
            </a:r>
            <a:r>
              <a:rPr lang="en-US" altLang="cs-CZ" sz="1800" dirty="0">
                <a:solidFill>
                  <a:srgbClr val="516A77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dirty="0" smtClean="0">
                <a:solidFill>
                  <a:srgbClr val="516A77"/>
                </a:solidFill>
                <a:latin typeface="Arial" panose="020B0604020202020204" pitchFamily="34" charset="0"/>
              </a:rPr>
              <a:t>NIS IZS</a:t>
            </a:r>
          </a:p>
          <a:p>
            <a:pPr lvl="2">
              <a:buClr>
                <a:srgbClr val="BE2F24"/>
              </a:buClr>
              <a:buSzPct val="120000"/>
            </a:pPr>
            <a:r>
              <a:rPr lang="cs-CZ" altLang="cs-CZ" sz="1400" dirty="0" smtClean="0">
                <a:solidFill>
                  <a:srgbClr val="516A77"/>
                </a:solidFill>
                <a:latin typeface="Arial" panose="020B0604020202020204" pitchFamily="34" charset="0"/>
              </a:rPr>
              <a:t>Propojení </a:t>
            </a:r>
            <a:r>
              <a:rPr lang="cs-CZ" altLang="cs-CZ" sz="1400" dirty="0" err="1" smtClean="0">
                <a:solidFill>
                  <a:srgbClr val="516A77"/>
                </a:solidFill>
                <a:latin typeface="Arial" panose="020B0604020202020204" pitchFamily="34" charset="0"/>
              </a:rPr>
              <a:t>superdatových</a:t>
            </a:r>
            <a:r>
              <a:rPr lang="cs-CZ" altLang="cs-CZ" sz="1400" dirty="0" smtClean="0">
                <a:solidFill>
                  <a:srgbClr val="516A77"/>
                </a:solidFill>
                <a:latin typeface="Arial" panose="020B0604020202020204" pitchFamily="34" charset="0"/>
              </a:rPr>
              <a:t> center HZS (a dnes aktuálně bude sloužit pro provoz NIS IZS u všech složek IZS)</a:t>
            </a:r>
          </a:p>
          <a:p>
            <a:pPr lvl="2">
              <a:buClr>
                <a:srgbClr val="BE2F24"/>
              </a:buClr>
              <a:buSzPct val="120000"/>
            </a:pPr>
            <a:r>
              <a:rPr lang="cs-CZ" altLang="cs-CZ" sz="1400" dirty="0" smtClean="0">
                <a:solidFill>
                  <a:srgbClr val="516A77"/>
                </a:solidFill>
                <a:latin typeface="Arial" panose="020B0604020202020204" pitchFamily="34" charset="0"/>
              </a:rPr>
              <a:t>MPLS</a:t>
            </a:r>
          </a:p>
          <a:p>
            <a:pPr lvl="1">
              <a:buClr>
                <a:srgbClr val="BE2F24"/>
              </a:buClr>
              <a:buSzPct val="120000"/>
            </a:pPr>
            <a:r>
              <a:rPr lang="en-US" altLang="cs-CZ" sz="1800" dirty="0" err="1">
                <a:solidFill>
                  <a:srgbClr val="516A77"/>
                </a:solidFill>
                <a:latin typeface="Arial" panose="020B0604020202020204" pitchFamily="34" charset="0"/>
              </a:rPr>
              <a:t>Slu</a:t>
            </a:r>
            <a:r>
              <a:rPr lang="cs-CZ" altLang="cs-CZ" sz="1800" dirty="0">
                <a:solidFill>
                  <a:srgbClr val="516A77"/>
                </a:solidFill>
                <a:latin typeface="Arial" panose="020B0604020202020204" pitchFamily="34" charset="0"/>
              </a:rPr>
              <a:t>ž</a:t>
            </a:r>
            <a:r>
              <a:rPr lang="en-US" altLang="cs-CZ" sz="1800" dirty="0" err="1">
                <a:solidFill>
                  <a:srgbClr val="516A77"/>
                </a:solidFill>
                <a:latin typeface="Arial" panose="020B0604020202020204" pitchFamily="34" charset="0"/>
              </a:rPr>
              <a:t>ba</a:t>
            </a:r>
            <a:r>
              <a:rPr lang="en-US" altLang="cs-CZ" sz="1800" dirty="0">
                <a:solidFill>
                  <a:srgbClr val="516A77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dirty="0" smtClean="0">
                <a:solidFill>
                  <a:srgbClr val="516A77"/>
                </a:solidFill>
                <a:latin typeface="Arial" panose="020B0604020202020204" pitchFamily="34" charset="0"/>
              </a:rPr>
              <a:t>CMS </a:t>
            </a:r>
            <a:r>
              <a:rPr lang="cs-CZ" altLang="cs-CZ" sz="1800" dirty="0">
                <a:solidFill>
                  <a:srgbClr val="516A77"/>
                </a:solidFill>
                <a:latin typeface="Arial" panose="020B0604020202020204" pitchFamily="34" charset="0"/>
              </a:rPr>
              <a:t>2.0 – Krajské </a:t>
            </a:r>
            <a:r>
              <a:rPr lang="cs-CZ" altLang="cs-CZ" sz="1800" dirty="0" smtClean="0">
                <a:solidFill>
                  <a:srgbClr val="516A77"/>
                </a:solidFill>
                <a:latin typeface="Arial" panose="020B0604020202020204" pitchFamily="34" charset="0"/>
              </a:rPr>
              <a:t>konektory</a:t>
            </a:r>
          </a:p>
          <a:p>
            <a:pPr lvl="2">
              <a:buClr>
                <a:srgbClr val="BE2F24"/>
              </a:buClr>
              <a:buSzPct val="120000"/>
            </a:pPr>
            <a:r>
              <a:rPr lang="cs-CZ" altLang="cs-CZ" sz="1400" dirty="0" smtClean="0">
                <a:solidFill>
                  <a:srgbClr val="516A77"/>
                </a:solidFill>
                <a:latin typeface="Arial" panose="020B0604020202020204" pitchFamily="34" charset="0"/>
              </a:rPr>
              <a:t>Umístění na krajských úřadech</a:t>
            </a:r>
            <a:endParaRPr lang="en-US" altLang="cs-CZ" sz="1400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2">
              <a:buClr>
                <a:srgbClr val="BE2F24"/>
              </a:buClr>
              <a:buSzPct val="120000"/>
            </a:pPr>
            <a:r>
              <a:rPr lang="en-US" altLang="cs-CZ" sz="1400" dirty="0" smtClean="0">
                <a:solidFill>
                  <a:srgbClr val="516A77"/>
                </a:solidFill>
                <a:latin typeface="Arial" panose="020B0604020202020204" pitchFamily="34" charset="0"/>
              </a:rPr>
              <a:t>MPLS</a:t>
            </a:r>
            <a:endParaRPr lang="cs-CZ" altLang="cs-CZ" sz="14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</a:pPr>
            <a:endParaRPr lang="cs-CZ" altLang="cs-CZ" sz="1800" dirty="0">
              <a:solidFill>
                <a:srgbClr val="516A7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455400" y="6392409"/>
            <a:ext cx="558798" cy="365125"/>
          </a:xfrm>
        </p:spPr>
        <p:txBody>
          <a:bodyPr/>
          <a:lstStyle/>
          <a:p>
            <a:fld id="{613C0AE0-2974-4AB1-9A55-0824A5914CDC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600" y="1085850"/>
            <a:ext cx="10362800" cy="764550"/>
          </a:xfrm>
        </p:spPr>
        <p:txBody>
          <a:bodyPr/>
          <a:lstStyle/>
          <a:p>
            <a:pPr algn="r"/>
            <a:r>
              <a:rPr lang="cs-CZ" sz="3200" dirty="0" smtClean="0"/>
              <a:t>Technické řešení krajských konektorů v lokalitách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188" y="1850399"/>
            <a:ext cx="8064500" cy="42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20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Ukázka různých řešení</a:t>
            </a:r>
          </a:p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400" b="1" i="1" dirty="0" smtClean="0">
                <a:solidFill>
                  <a:srgbClr val="516A77"/>
                </a:solidFill>
                <a:latin typeface="Arial" panose="020B0604020202020204" pitchFamily="34" charset="0"/>
              </a:rPr>
              <a:t>Technicky jde o 2 </a:t>
            </a:r>
            <a:r>
              <a:rPr lang="cs-CZ" altLang="cs-CZ" sz="1400" b="1" i="1" dirty="0" err="1" smtClean="0">
                <a:solidFill>
                  <a:srgbClr val="516A77"/>
                </a:solidFill>
                <a:latin typeface="Arial" panose="020B0604020202020204" pitchFamily="34" charset="0"/>
              </a:rPr>
              <a:t>routery</a:t>
            </a:r>
            <a:r>
              <a:rPr lang="cs-CZ" altLang="cs-CZ" sz="1400" b="1" i="1" dirty="0" smtClean="0">
                <a:solidFill>
                  <a:srgbClr val="516A77"/>
                </a:solidFill>
                <a:latin typeface="Arial" panose="020B0604020202020204" pitchFamily="34" charset="0"/>
              </a:rPr>
              <a:t> připojené ze 2 směrů typicky v TCK kraje</a:t>
            </a:r>
            <a:endParaRPr lang="cs-CZ" altLang="cs-CZ" sz="1400" b="1" i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516A77"/>
                </a:solidFill>
                <a:latin typeface="Arial" panose="020B0604020202020204" pitchFamily="34" charset="0"/>
              </a:rPr>
              <a:t>Plzeňský kraj</a:t>
            </a:r>
            <a:endParaRPr lang="cs-CZ" altLang="cs-CZ" sz="18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516A77"/>
                </a:solidFill>
                <a:latin typeface="Arial" panose="020B0604020202020204" pitchFamily="34" charset="0"/>
              </a:rPr>
              <a:t>Ústecký kraj</a:t>
            </a:r>
          </a:p>
          <a:p>
            <a:pPr lvl="1">
              <a:buClr>
                <a:srgbClr val="BE2F24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516A77"/>
                </a:solidFill>
                <a:latin typeface="Arial" panose="020B0604020202020204" pitchFamily="34" charset="0"/>
              </a:rPr>
              <a:t>Středočeský kraj</a:t>
            </a:r>
          </a:p>
          <a:p>
            <a:pPr lvl="1">
              <a:buClr>
                <a:srgbClr val="BE2F24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516A77"/>
                </a:solidFill>
                <a:latin typeface="Arial" panose="020B0604020202020204" pitchFamily="34" charset="0"/>
              </a:rPr>
              <a:t>Jihočeský kraj</a:t>
            </a:r>
          </a:p>
          <a:p>
            <a:pPr lvl="1">
              <a:buClr>
                <a:srgbClr val="BE2F24"/>
              </a:buClr>
              <a:buSzPct val="120000"/>
              <a:buFont typeface="Arial" panose="020B0604020202020204" pitchFamily="34" charset="0"/>
              <a:buChar char="•"/>
            </a:pPr>
            <a:endParaRPr lang="cs-CZ" altLang="cs-CZ" sz="1800" dirty="0" smtClean="0">
              <a:solidFill>
                <a:srgbClr val="516A77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72" y="2155199"/>
            <a:ext cx="8090023" cy="41501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72" y="1863159"/>
            <a:ext cx="8090023" cy="486479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14" y="1980448"/>
            <a:ext cx="8806689" cy="487755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4" y="967154"/>
            <a:ext cx="10058400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455406" y="6404284"/>
            <a:ext cx="558798" cy="365125"/>
          </a:xfrm>
        </p:spPr>
        <p:txBody>
          <a:bodyPr/>
          <a:lstStyle/>
          <a:p>
            <a:fld id="{613C0AE0-2974-4AB1-9A55-0824A5914CDC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600" y="1085850"/>
            <a:ext cx="10362800" cy="764550"/>
          </a:xfrm>
        </p:spPr>
        <p:txBody>
          <a:bodyPr/>
          <a:lstStyle/>
          <a:p>
            <a:pPr algn="r"/>
            <a:r>
              <a:rPr lang="cs-CZ" sz="3200" dirty="0" smtClean="0"/>
              <a:t>Katalog služeb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850399"/>
            <a:ext cx="8064500" cy="42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20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Služby CMS 2.0 – stará verze</a:t>
            </a:r>
            <a:endParaRPr lang="cs-CZ" altLang="cs-CZ" sz="20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/>
            <a:r>
              <a:rPr lang="cs-CZ" sz="1400" dirty="0" smtClean="0"/>
              <a:t>Žádost </a:t>
            </a:r>
            <a:r>
              <a:rPr lang="cs-CZ" sz="1400" dirty="0"/>
              <a:t>o přístup k CMS</a:t>
            </a:r>
          </a:p>
          <a:p>
            <a:pPr lvl="1"/>
            <a:r>
              <a:rPr lang="cs-CZ" sz="1400" dirty="0"/>
              <a:t>Publikace aplikační služby</a:t>
            </a:r>
          </a:p>
          <a:p>
            <a:pPr lvl="1"/>
            <a:r>
              <a:rPr lang="cs-CZ" sz="1400" dirty="0"/>
              <a:t>Přístup k aplikační službě</a:t>
            </a:r>
          </a:p>
          <a:p>
            <a:pPr lvl="1"/>
            <a:r>
              <a:rPr lang="cs-CZ" sz="1400" dirty="0"/>
              <a:t>Připojení OVM k CMS</a:t>
            </a:r>
          </a:p>
          <a:p>
            <a:pPr lvl="1"/>
            <a:r>
              <a:rPr lang="cs-CZ" sz="1400" dirty="0"/>
              <a:t>Umístění aplikace do NDC</a:t>
            </a:r>
          </a:p>
          <a:p>
            <a:pPr lvl="1"/>
            <a:r>
              <a:rPr lang="cs-CZ" sz="1400" dirty="0"/>
              <a:t>Služby </a:t>
            </a:r>
            <a:r>
              <a:rPr lang="cs-CZ" sz="1400" dirty="0" err="1"/>
              <a:t>eGSB</a:t>
            </a:r>
            <a:endParaRPr lang="cs-CZ" sz="1400" dirty="0"/>
          </a:p>
          <a:p>
            <a:pPr lvl="1"/>
            <a:r>
              <a:rPr lang="cs-CZ" sz="1400" dirty="0"/>
              <a:t>Služby Certifikační autority</a:t>
            </a:r>
          </a:p>
          <a:p>
            <a:pPr lvl="1"/>
            <a:r>
              <a:rPr lang="cs-CZ" sz="1400" dirty="0"/>
              <a:t>Připojení OVM do Internetu</a:t>
            </a:r>
          </a:p>
          <a:p>
            <a:pPr lvl="1"/>
            <a:r>
              <a:rPr lang="cs-CZ" sz="1400" dirty="0"/>
              <a:t>Elektronická pošta</a:t>
            </a:r>
          </a:p>
          <a:p>
            <a:pPr lvl="1"/>
            <a:r>
              <a:rPr lang="cs-CZ" sz="1400" dirty="0"/>
              <a:t>Jmenné služby (DNS)</a:t>
            </a:r>
          </a:p>
          <a:p>
            <a:pPr lvl="1"/>
            <a:r>
              <a:rPr lang="cs-CZ" sz="1400" dirty="0"/>
              <a:t>Služby STESTA</a:t>
            </a:r>
          </a:p>
          <a:p>
            <a:pPr lvl="1"/>
            <a:r>
              <a:rPr lang="cs-CZ" sz="1400" dirty="0"/>
              <a:t>Přístup k záznamům o provozu</a:t>
            </a:r>
          </a:p>
          <a:p>
            <a:pPr lvl="1"/>
            <a:r>
              <a:rPr lang="cs-CZ" sz="1400" dirty="0"/>
              <a:t>Přístup k účtovacím </a:t>
            </a:r>
            <a:r>
              <a:rPr lang="cs-CZ" sz="1400" dirty="0" smtClean="0"/>
              <a:t>informacím</a:t>
            </a:r>
          </a:p>
          <a:p>
            <a:pPr lvl="1"/>
            <a:r>
              <a:rPr lang="cs-CZ" sz="1400" b="1" dirty="0" smtClean="0"/>
              <a:t>A už určitě bude plno další, ale nás nyní zajímá L2/L3 propoj</a:t>
            </a:r>
            <a:endParaRPr lang="cs-CZ" sz="1400" b="1" dirty="0"/>
          </a:p>
          <a:p>
            <a:pPr lvl="3">
              <a:buClr>
                <a:srgbClr val="BE2F24"/>
              </a:buClr>
              <a:buSzPct val="120000"/>
            </a:pPr>
            <a:endParaRPr lang="cs-CZ" altLang="cs-CZ" sz="14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</a:pPr>
            <a:endParaRPr lang="cs-CZ" altLang="cs-CZ" sz="1800" dirty="0">
              <a:solidFill>
                <a:srgbClr val="516A7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455406" y="6404284"/>
            <a:ext cx="558798" cy="365125"/>
          </a:xfrm>
        </p:spPr>
        <p:txBody>
          <a:bodyPr/>
          <a:lstStyle/>
          <a:p>
            <a:fld id="{613C0AE0-2974-4AB1-9A55-0824A5914CDC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600" y="1085850"/>
            <a:ext cx="10362800" cy="764550"/>
          </a:xfrm>
        </p:spPr>
        <p:txBody>
          <a:bodyPr/>
          <a:lstStyle/>
          <a:p>
            <a:pPr algn="r"/>
            <a:r>
              <a:rPr lang="cs-CZ" sz="3200" dirty="0" smtClean="0"/>
              <a:t>Propojení krajů, </a:t>
            </a:r>
            <a:r>
              <a:rPr lang="cs-CZ" sz="3200" dirty="0" err="1" smtClean="0"/>
              <a:t>peeringy</a:t>
            </a:r>
            <a:r>
              <a:rPr lang="cs-CZ" sz="3200" dirty="0" smtClean="0"/>
              <a:t> služeb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850399"/>
            <a:ext cx="8064500" cy="42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20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Kraje si mezi sebou mohou poskytovat služby</a:t>
            </a:r>
            <a:endParaRPr lang="cs-CZ" altLang="cs-CZ" sz="20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516A77"/>
                </a:solidFill>
                <a:latin typeface="Arial" panose="020B0604020202020204" pitchFamily="34" charset="0"/>
              </a:rPr>
              <a:t>Privátní/veřejné </a:t>
            </a:r>
            <a:r>
              <a:rPr lang="cs-CZ" altLang="cs-CZ" sz="1800" dirty="0" err="1" smtClean="0">
                <a:solidFill>
                  <a:srgbClr val="516A77"/>
                </a:solidFill>
                <a:latin typeface="Arial" panose="020B0604020202020204" pitchFamily="34" charset="0"/>
              </a:rPr>
              <a:t>peeringy</a:t>
            </a:r>
            <a:endParaRPr lang="cs-CZ" altLang="cs-CZ" sz="1800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516A77"/>
                </a:solidFill>
                <a:latin typeface="Arial" panose="020B0604020202020204" pitchFamily="34" charset="0"/>
              </a:rPr>
              <a:t>Propojení videokonferencí</a:t>
            </a:r>
          </a:p>
          <a:p>
            <a:pPr lvl="1">
              <a:buClr>
                <a:srgbClr val="BE2F24"/>
              </a:buClr>
              <a:buSzPct val="120000"/>
            </a:pPr>
            <a:endParaRPr lang="cs-CZ" altLang="cs-CZ" sz="1800" dirty="0">
              <a:solidFill>
                <a:srgbClr val="516A77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1" y="1301566"/>
            <a:ext cx="7773011" cy="547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5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455406" y="6404284"/>
            <a:ext cx="558798" cy="365125"/>
          </a:xfrm>
        </p:spPr>
        <p:txBody>
          <a:bodyPr/>
          <a:lstStyle/>
          <a:p>
            <a:fld id="{613C0AE0-2974-4AB1-9A55-0824A5914CDC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600" y="1085850"/>
            <a:ext cx="10362800" cy="764550"/>
          </a:xfrm>
        </p:spPr>
        <p:txBody>
          <a:bodyPr/>
          <a:lstStyle/>
          <a:p>
            <a:pPr algn="r"/>
            <a:r>
              <a:rPr lang="cs-CZ" sz="3200" dirty="0" smtClean="0"/>
              <a:t>Výchozí podmínky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850399"/>
            <a:ext cx="8064500" cy="42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20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Kraje hledají trvalé zvyšování a vyšší dostupnost služeb TCK poskytovaných do území</a:t>
            </a:r>
          </a:p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20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Některé již mají AS i PI (Vysočina, Olomouc, Středočeský, </a:t>
            </a:r>
            <a:r>
              <a:rPr lang="cs-CZ" altLang="cs-CZ" sz="2000" b="1" dirty="0" err="1" smtClean="0">
                <a:solidFill>
                  <a:srgbClr val="516A77"/>
                </a:solidFill>
                <a:latin typeface="Arial" panose="020B0604020202020204" pitchFamily="34" charset="0"/>
              </a:rPr>
              <a:t>atd</a:t>
            </a:r>
            <a:r>
              <a:rPr lang="cs-CZ" altLang="cs-CZ" sz="20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)</a:t>
            </a:r>
          </a:p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20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Některé to myslí vážně (Vysočina, Plzeňský)</a:t>
            </a:r>
          </a:p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20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Některé již provozují i </a:t>
            </a:r>
            <a:r>
              <a:rPr lang="cs-CZ" altLang="cs-CZ" sz="2000" b="1" dirty="0" err="1" smtClean="0">
                <a:solidFill>
                  <a:srgbClr val="516A77"/>
                </a:solidFill>
                <a:latin typeface="Arial" panose="020B0604020202020204" pitchFamily="34" charset="0"/>
              </a:rPr>
              <a:t>dual</a:t>
            </a:r>
            <a:r>
              <a:rPr lang="cs-CZ" altLang="cs-CZ" sz="20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 smtClean="0">
                <a:solidFill>
                  <a:srgbClr val="516A77"/>
                </a:solidFill>
                <a:latin typeface="Arial" panose="020B0604020202020204" pitchFamily="34" charset="0"/>
              </a:rPr>
              <a:t>homing</a:t>
            </a:r>
            <a:r>
              <a:rPr lang="cs-CZ" altLang="cs-CZ" sz="20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 do jiného města</a:t>
            </a:r>
          </a:p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20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Doporučené publikování služeb TCK kraje</a:t>
            </a:r>
            <a:endParaRPr lang="cs-CZ" altLang="cs-CZ" sz="2000" b="1" dirty="0">
              <a:solidFill>
                <a:srgbClr val="516A7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455406" y="6404284"/>
            <a:ext cx="558798" cy="365125"/>
          </a:xfrm>
        </p:spPr>
        <p:txBody>
          <a:bodyPr/>
          <a:lstStyle/>
          <a:p>
            <a:fld id="{613C0AE0-2974-4AB1-9A55-0824A5914CDC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600" y="1085850"/>
            <a:ext cx="10362800" cy="764550"/>
          </a:xfrm>
        </p:spPr>
        <p:txBody>
          <a:bodyPr/>
          <a:lstStyle/>
          <a:p>
            <a:pPr algn="r"/>
            <a:r>
              <a:rPr lang="cs-CZ" sz="3200" dirty="0" smtClean="0"/>
              <a:t>Návrh řešení konektivity kraje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850399"/>
            <a:ext cx="8064500" cy="42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20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Pro vyšší dostupnost služeb TCK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80798"/>
            <a:ext cx="79914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1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455406" y="6404284"/>
            <a:ext cx="558798" cy="365125"/>
          </a:xfrm>
        </p:spPr>
        <p:txBody>
          <a:bodyPr/>
          <a:lstStyle/>
          <a:p>
            <a:fld id="{613C0AE0-2974-4AB1-9A55-0824A5914CDC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600" y="1085850"/>
            <a:ext cx="10362800" cy="764550"/>
          </a:xfrm>
        </p:spPr>
        <p:txBody>
          <a:bodyPr/>
          <a:lstStyle/>
          <a:p>
            <a:pPr algn="r"/>
            <a:r>
              <a:rPr lang="cs-CZ" sz="3200" dirty="0" err="1" smtClean="0"/>
              <a:t>Peering</a:t>
            </a:r>
            <a:r>
              <a:rPr lang="cs-CZ" sz="3200" dirty="0" smtClean="0"/>
              <a:t> a </a:t>
            </a:r>
            <a:r>
              <a:rPr lang="cs-CZ" sz="3200" dirty="0" err="1" smtClean="0"/>
              <a:t>dualhomig</a:t>
            </a:r>
            <a:r>
              <a:rPr lang="cs-CZ" sz="3200" dirty="0" smtClean="0"/>
              <a:t> mezi kraji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850399"/>
            <a:ext cx="8064500" cy="42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 sz="2000" b="1" dirty="0">
              <a:solidFill>
                <a:srgbClr val="516A77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240"/>
            <a:ext cx="12017595" cy="669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455406" y="6404284"/>
            <a:ext cx="558798" cy="365125"/>
          </a:xfrm>
        </p:spPr>
        <p:txBody>
          <a:bodyPr/>
          <a:lstStyle/>
          <a:p>
            <a:fld id="{613C0AE0-2974-4AB1-9A55-0824A5914CDC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600" y="1085850"/>
            <a:ext cx="10362800" cy="764550"/>
          </a:xfrm>
        </p:spPr>
        <p:txBody>
          <a:bodyPr/>
          <a:lstStyle/>
          <a:p>
            <a:pPr algn="r"/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213360" y="15240"/>
            <a:ext cx="11800844" cy="133854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850399"/>
            <a:ext cx="8064500" cy="42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20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Stav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Funkční propojení/</a:t>
            </a:r>
            <a:r>
              <a:rPr lang="cs-CZ" altLang="cs-CZ" sz="1600" b="1" dirty="0" err="1" smtClean="0">
                <a:solidFill>
                  <a:srgbClr val="516A77"/>
                </a:solidFill>
                <a:latin typeface="Arial" panose="020B0604020202020204" pitchFamily="34" charset="0"/>
              </a:rPr>
              <a:t>peering</a:t>
            </a: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 Plzeňský a Vysočina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Po spuštění CMS 2.0 KK přechod na L2/L3 spoj </a:t>
            </a:r>
          </a:p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20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Technické omezení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Zatím jde o L2 tunel skrze </a:t>
            </a:r>
            <a:r>
              <a:rPr lang="cs-CZ" altLang="cs-CZ" sz="1600" b="1" dirty="0" err="1" smtClean="0">
                <a:solidFill>
                  <a:srgbClr val="516A77"/>
                </a:solidFill>
                <a:latin typeface="Arial" panose="020B0604020202020204" pitchFamily="34" charset="0"/>
              </a:rPr>
              <a:t>Cesnet</a:t>
            </a:r>
            <a:endParaRPr lang="cs-CZ" altLang="cs-CZ" sz="1600" b="1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Nutné PI IP rozsahy (tedy ti co nemají IPv4 PI, ……)</a:t>
            </a: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 sz="1600" b="1" dirty="0" smtClean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 lvl="1"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 sz="1600" b="1" dirty="0">
              <a:solidFill>
                <a:srgbClr val="516A77"/>
              </a:solidFill>
              <a:latin typeface="Arial" panose="020B0604020202020204" pitchFamily="34" charset="0"/>
            </a:endParaRPr>
          </a:p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altLang="cs-CZ" sz="2000" b="1" dirty="0" err="1" smtClean="0">
                <a:solidFill>
                  <a:srgbClr val="516A77"/>
                </a:solidFill>
                <a:latin typeface="Arial" panose="020B0604020202020204" pitchFamily="34" charset="0"/>
              </a:rPr>
              <a:t>Cesnet</a:t>
            </a:r>
            <a:r>
              <a:rPr lang="cs-CZ" altLang="cs-CZ" sz="2000" b="1" dirty="0" smtClean="0">
                <a:solidFill>
                  <a:srgbClr val="516A77"/>
                </a:solidFill>
                <a:latin typeface="Arial" panose="020B0604020202020204" pitchFamily="34" charset="0"/>
              </a:rPr>
              <a:t> pomohl při návrhu řešení a jeho realizaci i testování</a:t>
            </a:r>
          </a:p>
          <a:p>
            <a:pPr>
              <a:buClr>
                <a:srgbClr val="BE2F24"/>
              </a:buClr>
              <a:buSzPct val="120000"/>
              <a:buFont typeface="Wingdings" panose="05000000000000000000" pitchFamily="2" charset="2"/>
              <a:buChar char="§"/>
            </a:pPr>
            <a:endParaRPr lang="cs-CZ" altLang="cs-CZ" sz="2000" b="1" dirty="0">
              <a:solidFill>
                <a:srgbClr val="516A7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7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 šablona prezentace standard">
  <a:themeElements>
    <a:clrScheme name="AC1">
      <a:dk1>
        <a:srgbClr val="4C4C4C"/>
      </a:dk1>
      <a:lt1>
        <a:sysClr val="window" lastClr="FFFFFF"/>
      </a:lt1>
      <a:dk2>
        <a:srgbClr val="999999"/>
      </a:dk2>
      <a:lt2>
        <a:srgbClr val="CCCCCC"/>
      </a:lt2>
      <a:accent1>
        <a:srgbClr val="FF0000"/>
      </a:accent1>
      <a:accent2>
        <a:srgbClr val="33A3A3"/>
      </a:accent2>
      <a:accent3>
        <a:srgbClr val="999999"/>
      </a:accent3>
      <a:accent4>
        <a:srgbClr val="4C4C4C"/>
      </a:accent4>
      <a:accent5>
        <a:srgbClr val="0066CC"/>
      </a:accent5>
      <a:accent6>
        <a:srgbClr val="FFCC99"/>
      </a:accent6>
      <a:hlink>
        <a:srgbClr val="FF0000"/>
      </a:hlink>
      <a:folHlink>
        <a:srgbClr val="996633"/>
      </a:folHlink>
    </a:clrScheme>
    <a:fontScheme name="A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VT2015 - šablona prezentace " id="{EE7EFC10-623B-40A7-B420-586DAB080542}" vid="{D68702C7-9EFD-4BBC-9572-8B53B4F52CD2}"/>
    </a:ext>
  </a:extLst>
</a:theme>
</file>

<file path=ppt/theme/theme2.xml><?xml version="1.0" encoding="utf-8"?>
<a:theme xmlns:a="http://schemas.openxmlformats.org/drawingml/2006/main" name="Standard Obsah">
  <a:themeElements>
    <a:clrScheme name="AC1">
      <a:dk1>
        <a:srgbClr val="4C4C4C"/>
      </a:dk1>
      <a:lt1>
        <a:sysClr val="window" lastClr="FFFFFF"/>
      </a:lt1>
      <a:dk2>
        <a:srgbClr val="999999"/>
      </a:dk2>
      <a:lt2>
        <a:srgbClr val="CCCCCC"/>
      </a:lt2>
      <a:accent1>
        <a:srgbClr val="FF0000"/>
      </a:accent1>
      <a:accent2>
        <a:srgbClr val="33A3A3"/>
      </a:accent2>
      <a:accent3>
        <a:srgbClr val="999999"/>
      </a:accent3>
      <a:accent4>
        <a:srgbClr val="4C4C4C"/>
      </a:accent4>
      <a:accent5>
        <a:srgbClr val="0066CC"/>
      </a:accent5>
      <a:accent6>
        <a:srgbClr val="FFCC99"/>
      </a:accent6>
      <a:hlink>
        <a:srgbClr val="FF0000"/>
      </a:hlink>
      <a:folHlink>
        <a:srgbClr val="996633"/>
      </a:folHlink>
    </a:clrScheme>
    <a:fontScheme name="A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VT2015 - šablona prezentace " id="{EE7EFC10-623B-40A7-B420-586DAB080542}" vid="{A4517E64-D4AF-4DB3-A229-AF74A81F78C6}"/>
    </a:ext>
  </a:extLst>
</a:theme>
</file>

<file path=ppt/theme/theme3.xml><?xml version="1.0" encoding="utf-8"?>
<a:theme xmlns:a="http://schemas.openxmlformats.org/drawingml/2006/main" name="Standard Záhlaví části">
  <a:themeElements>
    <a:clrScheme name="AC1">
      <a:dk1>
        <a:srgbClr val="4C4C4C"/>
      </a:dk1>
      <a:lt1>
        <a:sysClr val="window" lastClr="FFFFFF"/>
      </a:lt1>
      <a:dk2>
        <a:srgbClr val="999999"/>
      </a:dk2>
      <a:lt2>
        <a:srgbClr val="CCCCCC"/>
      </a:lt2>
      <a:accent1>
        <a:srgbClr val="FF0000"/>
      </a:accent1>
      <a:accent2>
        <a:srgbClr val="33A3A3"/>
      </a:accent2>
      <a:accent3>
        <a:srgbClr val="999999"/>
      </a:accent3>
      <a:accent4>
        <a:srgbClr val="4C4C4C"/>
      </a:accent4>
      <a:accent5>
        <a:srgbClr val="0066CC"/>
      </a:accent5>
      <a:accent6>
        <a:srgbClr val="FFCC99"/>
      </a:accent6>
      <a:hlink>
        <a:srgbClr val="FF0000"/>
      </a:hlink>
      <a:folHlink>
        <a:srgbClr val="996633"/>
      </a:folHlink>
    </a:clrScheme>
    <a:fontScheme name="A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VT2015 - šablona prezentace " id="{EE7EFC10-623B-40A7-B420-586DAB080542}" vid="{A4BAEEF3-532C-4475-9E78-FAA2CE1AB6F4}"/>
    </a:ext>
  </a:extLst>
</a:theme>
</file>

<file path=ppt/theme/theme4.xml><?xml version="1.0" encoding="utf-8"?>
<a:theme xmlns:a="http://schemas.openxmlformats.org/drawingml/2006/main" name="Závěr">
  <a:themeElements>
    <a:clrScheme name="AC1">
      <a:dk1>
        <a:srgbClr val="4C4C4C"/>
      </a:dk1>
      <a:lt1>
        <a:sysClr val="window" lastClr="FFFFFF"/>
      </a:lt1>
      <a:dk2>
        <a:srgbClr val="999999"/>
      </a:dk2>
      <a:lt2>
        <a:srgbClr val="CCCCCC"/>
      </a:lt2>
      <a:accent1>
        <a:srgbClr val="FF0000"/>
      </a:accent1>
      <a:accent2>
        <a:srgbClr val="33A3A3"/>
      </a:accent2>
      <a:accent3>
        <a:srgbClr val="999999"/>
      </a:accent3>
      <a:accent4>
        <a:srgbClr val="4C4C4C"/>
      </a:accent4>
      <a:accent5>
        <a:srgbClr val="0066CC"/>
      </a:accent5>
      <a:accent6>
        <a:srgbClr val="FFCC99"/>
      </a:accent6>
      <a:hlink>
        <a:srgbClr val="FF0000"/>
      </a:hlink>
      <a:folHlink>
        <a:srgbClr val="996633"/>
      </a:folHlink>
    </a:clrScheme>
    <a:fontScheme name="A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VT2015 - šablona prezentace " id="{EE7EFC10-623B-40A7-B420-586DAB080542}" vid="{F3D0C133-CB83-428B-88D3-78E5522329DC}"/>
    </a:ext>
  </a:extLst>
</a:theme>
</file>

<file path=ppt/theme/theme5.xml><?xml version="1.0" encoding="utf-8"?>
<a:theme xmlns:a="http://schemas.openxmlformats.org/drawingml/2006/main" name="Light Obsah">
  <a:themeElements>
    <a:clrScheme name="AC1">
      <a:dk1>
        <a:srgbClr val="4C4C4C"/>
      </a:dk1>
      <a:lt1>
        <a:sysClr val="window" lastClr="FFFFFF"/>
      </a:lt1>
      <a:dk2>
        <a:srgbClr val="999999"/>
      </a:dk2>
      <a:lt2>
        <a:srgbClr val="CCCCCC"/>
      </a:lt2>
      <a:accent1>
        <a:srgbClr val="FF0000"/>
      </a:accent1>
      <a:accent2>
        <a:srgbClr val="33A3A3"/>
      </a:accent2>
      <a:accent3>
        <a:srgbClr val="999999"/>
      </a:accent3>
      <a:accent4>
        <a:srgbClr val="4C4C4C"/>
      </a:accent4>
      <a:accent5>
        <a:srgbClr val="0066CC"/>
      </a:accent5>
      <a:accent6>
        <a:srgbClr val="FFCC99"/>
      </a:accent6>
      <a:hlink>
        <a:srgbClr val="FF0000"/>
      </a:hlink>
      <a:folHlink>
        <a:srgbClr val="996633"/>
      </a:folHlink>
    </a:clrScheme>
    <a:fontScheme name="A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VT2015 - šablona prezentace " id="{EE7EFC10-623B-40A7-B420-586DAB080542}" vid="{4D4312A9-E548-4434-B4C6-70ABA1952DBF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IVT2015 - šablona prezentace </Template>
  <TotalTime>819</TotalTime>
  <Words>340</Words>
  <Application>Microsoft Office PowerPoint</Application>
  <PresentationFormat>Vlastní</PresentationFormat>
  <Paragraphs>97</Paragraphs>
  <Slides>11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AC šablona prezentace standard</vt:lpstr>
      <vt:lpstr>Standard Obsah</vt:lpstr>
      <vt:lpstr>Standard Záhlaví části</vt:lpstr>
      <vt:lpstr>Závěr</vt:lpstr>
      <vt:lpstr>Light Obsah</vt:lpstr>
      <vt:lpstr>Mezikrajský peering a krajské konektory  </vt:lpstr>
      <vt:lpstr>Trochu technických podrobností</vt:lpstr>
      <vt:lpstr>Technické řešení krajských konektorů v lokalitách</vt:lpstr>
      <vt:lpstr>Katalog služeb</vt:lpstr>
      <vt:lpstr>Propojení krajů, peeringy služeb</vt:lpstr>
      <vt:lpstr>Výchozí podmínky</vt:lpstr>
      <vt:lpstr>Návrh řešení konektivity kraje</vt:lpstr>
      <vt:lpstr>Peering a dualhomig mezi kraji</vt:lpstr>
      <vt:lpstr>Prezentace aplikace PowerPoint</vt:lpstr>
      <vt:lpstr>CMS 2.0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ROWANet  - současný stav a další rozvoj sítě</dc:title>
  <dc:creator>Vejmělek Petr</dc:creator>
  <cp:lastModifiedBy>Jan Pejchal</cp:lastModifiedBy>
  <cp:revision>18</cp:revision>
  <dcterms:created xsi:type="dcterms:W3CDTF">2015-07-02T06:05:21Z</dcterms:created>
  <dcterms:modified xsi:type="dcterms:W3CDTF">2015-07-29T07:55:54Z</dcterms:modified>
</cp:coreProperties>
</file>